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notesMasterIdLst>
    <p:notesMasterId r:id="rId9"/>
  </p:notesMasterIdLst>
  <p:sldIdLst>
    <p:sldId id="256" r:id="rId2"/>
    <p:sldId id="291" r:id="rId3"/>
    <p:sldId id="290" r:id="rId4"/>
    <p:sldId id="289" r:id="rId5"/>
    <p:sldId id="292" r:id="rId6"/>
    <p:sldId id="293" r:id="rId7"/>
    <p:sldId id="29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FDD3"/>
    <a:srgbClr val="00ADC7"/>
    <a:srgbClr val="1CADE4"/>
    <a:srgbClr val="FF0000"/>
    <a:srgbClr val="C8DFF3"/>
    <a:srgbClr val="BFD9F1"/>
    <a:srgbClr val="7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095" y="3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48BE9-8C8B-4CC3-A19B-768F6F9B84F4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02EF7-7DC5-4A65-9C16-9AF08A72ED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237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575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296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612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047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80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96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062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282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937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58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smtClean="0"/>
              <a:pPr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87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12A7A9-A187-4D14-8E59-E34A80BEF78F}"/>
              </a:ext>
            </a:extLst>
          </p:cNvPr>
          <p:cNvSpPr/>
          <p:nvPr/>
        </p:nvSpPr>
        <p:spPr>
          <a:xfrm>
            <a:off x="6149788" y="5094607"/>
            <a:ext cx="412377" cy="12613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FE2330-FA6F-47A6-9DAA-C72E9F7A0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88" y="4495599"/>
            <a:ext cx="5829300" cy="1463040"/>
          </a:xfrm>
        </p:spPr>
        <p:txBody>
          <a:bodyPr>
            <a:noAutofit/>
          </a:bodyPr>
          <a:lstStyle/>
          <a:p>
            <a:pPr algn="ctr"/>
            <a:r>
              <a:rPr lang="en-GB" sz="4000" dirty="0"/>
              <a:t>No CONDEMNATION</a:t>
            </a:r>
            <a:br>
              <a:rPr lang="en-GB" sz="4000" dirty="0"/>
            </a:br>
            <a:r>
              <a:rPr lang="en-GB" sz="3200" dirty="0"/>
              <a:t>Romans 8:1-4</a:t>
            </a:r>
            <a:endParaRPr lang="en-GB" sz="1800" dirty="0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5FD37205-D424-492D-B681-AC7B8257B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800" y="4728947"/>
            <a:ext cx="2146708" cy="9963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F09E8A-5E2B-49D8-AB2F-013A9EF55E78}"/>
              </a:ext>
            </a:extLst>
          </p:cNvPr>
          <p:cNvSpPr/>
          <p:nvPr/>
        </p:nvSpPr>
        <p:spPr>
          <a:xfrm>
            <a:off x="-1470991" y="5903843"/>
            <a:ext cx="11489634" cy="13517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627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675F7-C233-4112-B0EE-9F728686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547" y="-300713"/>
            <a:ext cx="8432323" cy="1676346"/>
          </a:xfrm>
        </p:spPr>
        <p:txBody>
          <a:bodyPr>
            <a:normAutofit/>
          </a:bodyPr>
          <a:lstStyle/>
          <a:p>
            <a:r>
              <a:rPr lang="en-GB" u="sng" dirty="0"/>
              <a:t>NO CONDEMNATION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F6BE4-5BB1-45DB-B293-2682D17E3D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4" t="29152" r="60980" b="53311"/>
          <a:stretch/>
        </p:blipFill>
        <p:spPr>
          <a:xfrm rot="5400000">
            <a:off x="-3634132" y="2356962"/>
            <a:ext cx="7601726" cy="13805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E354A2-35CE-4882-8CBE-9757A973BA1F}"/>
              </a:ext>
            </a:extLst>
          </p:cNvPr>
          <p:cNvSpPr/>
          <p:nvPr/>
        </p:nvSpPr>
        <p:spPr>
          <a:xfrm>
            <a:off x="-1490041" y="5896976"/>
            <a:ext cx="11489634" cy="13517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C71DAC5C-49DE-4389-AAFB-DA0EFD127741}"/>
              </a:ext>
            </a:extLst>
          </p:cNvPr>
          <p:cNvSpPr txBox="1">
            <a:spLocks/>
          </p:cNvSpPr>
          <p:nvPr/>
        </p:nvSpPr>
        <p:spPr>
          <a:xfrm>
            <a:off x="1084299" y="91568"/>
            <a:ext cx="446111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ADC7"/>
                </a:solidFill>
              </a:rPr>
              <a:t>Romans 8:1-4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71F9FEC-82EA-408B-885B-5258CE926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269" y="5174161"/>
            <a:ext cx="1444829" cy="60709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5DC262-FB7E-32C3-066F-4EE34E74BC35}"/>
              </a:ext>
            </a:extLst>
          </p:cNvPr>
          <p:cNvSpPr txBox="1">
            <a:spLocks/>
          </p:cNvSpPr>
          <p:nvPr/>
        </p:nvSpPr>
        <p:spPr>
          <a:xfrm>
            <a:off x="953149" y="590311"/>
            <a:ext cx="8520346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/>
              <a:t>The believer’s future is already cleared….</a:t>
            </a:r>
            <a:endParaRPr lang="en-GB" sz="3600" b="1" cap="none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918ACF0-F374-D6E4-7B45-D598607684E8}"/>
              </a:ext>
            </a:extLst>
          </p:cNvPr>
          <p:cNvSpPr txBox="1">
            <a:spLocks/>
          </p:cNvSpPr>
          <p:nvPr/>
        </p:nvSpPr>
        <p:spPr>
          <a:xfrm>
            <a:off x="8387750" y="2419891"/>
            <a:ext cx="1265335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00ADC7"/>
                </a:solidFill>
              </a:rPr>
              <a:t>V3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2625A67-7CE5-88B1-A29D-7166749FA4EC}"/>
              </a:ext>
            </a:extLst>
          </p:cNvPr>
          <p:cNvSpPr txBox="1">
            <a:spLocks/>
          </p:cNvSpPr>
          <p:nvPr/>
        </p:nvSpPr>
        <p:spPr>
          <a:xfrm>
            <a:off x="8350427" y="3376907"/>
            <a:ext cx="446111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00ADC7"/>
                </a:solidFill>
              </a:rPr>
              <a:t>v4</a:t>
            </a:r>
            <a:endParaRPr lang="en-GB" sz="4000" dirty="0">
              <a:solidFill>
                <a:srgbClr val="00ADC7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103B5-45F7-695D-4588-EAF1103861FA}"/>
              </a:ext>
            </a:extLst>
          </p:cNvPr>
          <p:cNvSpPr txBox="1">
            <a:spLocks/>
          </p:cNvSpPr>
          <p:nvPr/>
        </p:nvSpPr>
        <p:spPr>
          <a:xfrm>
            <a:off x="8368357" y="725410"/>
            <a:ext cx="1265335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00ADC7"/>
                </a:solidFill>
              </a:rPr>
              <a:t>v1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91898FC-8332-36A8-AE9E-360E6492D7D8}"/>
              </a:ext>
            </a:extLst>
          </p:cNvPr>
          <p:cNvSpPr txBox="1">
            <a:spLocks/>
          </p:cNvSpPr>
          <p:nvPr/>
        </p:nvSpPr>
        <p:spPr>
          <a:xfrm>
            <a:off x="1540040" y="1281863"/>
            <a:ext cx="5356059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/>
              <a:t>by a massive liberation… </a:t>
            </a:r>
            <a:endParaRPr lang="en-GB" sz="3600" b="1" cap="none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2571F9-C913-4BB3-8392-399F241D2062}"/>
              </a:ext>
            </a:extLst>
          </p:cNvPr>
          <p:cNvSpPr txBox="1">
            <a:spLocks/>
          </p:cNvSpPr>
          <p:nvPr/>
        </p:nvSpPr>
        <p:spPr>
          <a:xfrm>
            <a:off x="8333015" y="1444189"/>
            <a:ext cx="1265335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00ADC7"/>
                </a:solidFill>
              </a:rPr>
              <a:t>v2</a:t>
            </a:r>
          </a:p>
        </p:txBody>
      </p:sp>
      <p:pic>
        <p:nvPicPr>
          <p:cNvPr id="3" name="Picture 2" descr="Saved to Sin No More">
            <a:extLst>
              <a:ext uri="{FF2B5EF4-FFF2-40B4-BE49-F238E27FC236}">
                <a16:creationId xmlns:a16="http://schemas.microsoft.com/office/drawing/2014/main" id="{35A18E61-D867-23BD-FC99-77518709B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719" y="1510423"/>
            <a:ext cx="3671856" cy="512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1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23" grpId="0"/>
      <p:bldP spid="14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675F7-C233-4112-B0EE-9F728686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547" y="-300713"/>
            <a:ext cx="8432323" cy="1676346"/>
          </a:xfrm>
        </p:spPr>
        <p:txBody>
          <a:bodyPr>
            <a:normAutofit/>
          </a:bodyPr>
          <a:lstStyle/>
          <a:p>
            <a:r>
              <a:rPr lang="en-GB" u="sng" dirty="0"/>
              <a:t>NO CONDEMNATION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F6BE4-5BB1-45DB-B293-2682D17E3D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4" t="29152" r="60980" b="53311"/>
          <a:stretch/>
        </p:blipFill>
        <p:spPr>
          <a:xfrm rot="5400000">
            <a:off x="-3634132" y="2356962"/>
            <a:ext cx="7601726" cy="13805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E354A2-35CE-4882-8CBE-9757A973BA1F}"/>
              </a:ext>
            </a:extLst>
          </p:cNvPr>
          <p:cNvSpPr/>
          <p:nvPr/>
        </p:nvSpPr>
        <p:spPr>
          <a:xfrm>
            <a:off x="-1490041" y="5896976"/>
            <a:ext cx="11489634" cy="13517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C71DAC5C-49DE-4389-AAFB-DA0EFD127741}"/>
              </a:ext>
            </a:extLst>
          </p:cNvPr>
          <p:cNvSpPr txBox="1">
            <a:spLocks/>
          </p:cNvSpPr>
          <p:nvPr/>
        </p:nvSpPr>
        <p:spPr>
          <a:xfrm>
            <a:off x="1084299" y="91568"/>
            <a:ext cx="446111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ADC7"/>
                </a:solidFill>
              </a:rPr>
              <a:t>Romans 8:1-4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72789E-884E-07B9-6A01-15EF4FAC4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59" y="1559980"/>
            <a:ext cx="988100" cy="91013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C551C4A-E8C0-2797-0730-19E03DFAC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5520" y="1530448"/>
            <a:ext cx="1078390" cy="107839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BD9BD60-6D49-D337-F409-8D627DB01CCD}"/>
              </a:ext>
            </a:extLst>
          </p:cNvPr>
          <p:cNvSpPr txBox="1">
            <a:spLocks/>
          </p:cNvSpPr>
          <p:nvPr/>
        </p:nvSpPr>
        <p:spPr>
          <a:xfrm>
            <a:off x="2037759" y="1506696"/>
            <a:ext cx="655373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+</a:t>
            </a:r>
            <a:endParaRPr lang="en-GB" sz="4800" b="1" cap="none" dirty="0">
              <a:solidFill>
                <a:schemeClr val="tx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CBBFA31-0AB4-E659-F3C4-4F5949E5F414}"/>
              </a:ext>
            </a:extLst>
          </p:cNvPr>
          <p:cNvSpPr txBox="1">
            <a:spLocks/>
          </p:cNvSpPr>
          <p:nvPr/>
        </p:nvSpPr>
        <p:spPr>
          <a:xfrm>
            <a:off x="858660" y="707948"/>
            <a:ext cx="8432323" cy="769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u="sng" dirty="0"/>
              <a:t>EQUATION 2) Law of sin &amp; death…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4999EF6-BE70-988D-EDB0-28CEEBDC5D9E}"/>
              </a:ext>
            </a:extLst>
          </p:cNvPr>
          <p:cNvSpPr txBox="1">
            <a:spLocks/>
          </p:cNvSpPr>
          <p:nvPr/>
        </p:nvSpPr>
        <p:spPr>
          <a:xfrm>
            <a:off x="2552047" y="1823323"/>
            <a:ext cx="1265335" cy="426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800" dirty="0">
                <a:solidFill>
                  <a:schemeClr val="bg1"/>
                </a:solidFill>
              </a:rPr>
              <a:t>FLESH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6AB83FE-EA44-3CBF-F92A-A78AB996974B}"/>
              </a:ext>
            </a:extLst>
          </p:cNvPr>
          <p:cNvCxnSpPr>
            <a:cxnSpLocks/>
          </p:cNvCxnSpPr>
          <p:nvPr/>
        </p:nvCxnSpPr>
        <p:spPr>
          <a:xfrm>
            <a:off x="3817382" y="2061093"/>
            <a:ext cx="86217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1">
            <a:extLst>
              <a:ext uri="{FF2B5EF4-FFF2-40B4-BE49-F238E27FC236}">
                <a16:creationId xmlns:a16="http://schemas.microsoft.com/office/drawing/2014/main" id="{6BF93245-9BC6-2CEE-6FDD-7490F8972376}"/>
              </a:ext>
            </a:extLst>
          </p:cNvPr>
          <p:cNvSpPr txBox="1">
            <a:spLocks/>
          </p:cNvSpPr>
          <p:nvPr/>
        </p:nvSpPr>
        <p:spPr>
          <a:xfrm>
            <a:off x="1171213" y="2376960"/>
            <a:ext cx="772477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law</a:t>
            </a:r>
            <a:endParaRPr lang="en-GB" sz="2800" b="1" cap="none" dirty="0">
              <a:solidFill>
                <a:schemeClr val="tx1"/>
              </a:solidFill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F490A662-5D89-938F-E0B6-0A314485076D}"/>
              </a:ext>
            </a:extLst>
          </p:cNvPr>
          <p:cNvSpPr txBox="1">
            <a:spLocks/>
          </p:cNvSpPr>
          <p:nvPr/>
        </p:nvSpPr>
        <p:spPr>
          <a:xfrm>
            <a:off x="2639540" y="2633996"/>
            <a:ext cx="1164316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sinful nature</a:t>
            </a:r>
            <a:endParaRPr lang="en-GB" sz="2800" b="1" cap="none" dirty="0">
              <a:solidFill>
                <a:schemeClr val="tx1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1734088-EA78-BA5A-DAD0-84C9D3FF56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4073" y="1288904"/>
            <a:ext cx="1001762" cy="122939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8B6A19B-5F30-5E11-3984-177A97F329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471874" y="2100858"/>
            <a:ext cx="546606" cy="820229"/>
          </a:xfrm>
          <a:prstGeom prst="rect">
            <a:avLst/>
          </a:prstGeom>
        </p:spPr>
      </p:pic>
      <p:sp>
        <p:nvSpPr>
          <p:cNvPr id="43" name="Title 1">
            <a:extLst>
              <a:ext uri="{FF2B5EF4-FFF2-40B4-BE49-F238E27FC236}">
                <a16:creationId xmlns:a16="http://schemas.microsoft.com/office/drawing/2014/main" id="{61D9F3F4-7119-1581-0829-9136A41325CC}"/>
              </a:ext>
            </a:extLst>
          </p:cNvPr>
          <p:cNvSpPr txBox="1">
            <a:spLocks/>
          </p:cNvSpPr>
          <p:nvPr/>
        </p:nvSpPr>
        <p:spPr>
          <a:xfrm>
            <a:off x="4924915" y="2653959"/>
            <a:ext cx="1164316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sin</a:t>
            </a:r>
            <a:endParaRPr lang="en-GB" sz="2800" b="1" cap="none" dirty="0">
              <a:solidFill>
                <a:schemeClr val="tx1"/>
              </a:solidFill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44175D80-152D-075F-2C5A-C52538D4997D}"/>
              </a:ext>
            </a:extLst>
          </p:cNvPr>
          <p:cNvSpPr txBox="1">
            <a:spLocks/>
          </p:cNvSpPr>
          <p:nvPr/>
        </p:nvSpPr>
        <p:spPr>
          <a:xfrm>
            <a:off x="7210290" y="2578892"/>
            <a:ext cx="1348099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death &amp; curse</a:t>
            </a:r>
            <a:endParaRPr lang="en-GB" sz="2800" b="1" cap="none" dirty="0">
              <a:solidFill>
                <a:schemeClr val="tx1"/>
              </a:solidFill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FFD5798D-CBE3-1D65-514F-CCAA7E927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047" y="4023424"/>
            <a:ext cx="988100" cy="91013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D36CF22-DF4D-338F-0F8D-AB0C6C33A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971" y="3939296"/>
            <a:ext cx="1078390" cy="1078390"/>
          </a:xfrm>
          <a:prstGeom prst="rect">
            <a:avLst/>
          </a:prstGeom>
        </p:spPr>
      </p:pic>
      <p:sp>
        <p:nvSpPr>
          <p:cNvPr id="47" name="Title 1">
            <a:extLst>
              <a:ext uri="{FF2B5EF4-FFF2-40B4-BE49-F238E27FC236}">
                <a16:creationId xmlns:a16="http://schemas.microsoft.com/office/drawing/2014/main" id="{570EB96F-B371-D1D5-2F05-8EF2FCA3C470}"/>
              </a:ext>
            </a:extLst>
          </p:cNvPr>
          <p:cNvSpPr txBox="1">
            <a:spLocks/>
          </p:cNvSpPr>
          <p:nvPr/>
        </p:nvSpPr>
        <p:spPr>
          <a:xfrm>
            <a:off x="1990147" y="3925653"/>
            <a:ext cx="655373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+</a:t>
            </a:r>
            <a:endParaRPr lang="en-GB" sz="4800" b="1" cap="none" dirty="0">
              <a:solidFill>
                <a:schemeClr val="tx1"/>
              </a:solidFill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1BA494B-409F-63F4-56B7-E5686CB2C69A}"/>
              </a:ext>
            </a:extLst>
          </p:cNvPr>
          <p:cNvCxnSpPr>
            <a:cxnSpLocks/>
          </p:cNvCxnSpPr>
          <p:nvPr/>
        </p:nvCxnSpPr>
        <p:spPr>
          <a:xfrm>
            <a:off x="3723910" y="4439054"/>
            <a:ext cx="61598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1">
            <a:extLst>
              <a:ext uri="{FF2B5EF4-FFF2-40B4-BE49-F238E27FC236}">
                <a16:creationId xmlns:a16="http://schemas.microsoft.com/office/drawing/2014/main" id="{568C177A-2047-FCC8-827F-B53341649F29}"/>
              </a:ext>
            </a:extLst>
          </p:cNvPr>
          <p:cNvSpPr txBox="1">
            <a:spLocks/>
          </p:cNvSpPr>
          <p:nvPr/>
        </p:nvSpPr>
        <p:spPr>
          <a:xfrm>
            <a:off x="1154601" y="4840404"/>
            <a:ext cx="772477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law</a:t>
            </a:r>
            <a:endParaRPr lang="en-GB" sz="2800" b="1" cap="none" dirty="0">
              <a:solidFill>
                <a:schemeClr val="tx1"/>
              </a:solidFill>
            </a:endParaRP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7A5915AD-C858-C745-60A7-36C884D6A455}"/>
              </a:ext>
            </a:extLst>
          </p:cNvPr>
          <p:cNvSpPr txBox="1">
            <a:spLocks/>
          </p:cNvSpPr>
          <p:nvPr/>
        </p:nvSpPr>
        <p:spPr>
          <a:xfrm>
            <a:off x="2109240" y="5052391"/>
            <a:ext cx="1903559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Spirit indwelt heart</a:t>
            </a:r>
            <a:endParaRPr lang="en-GB" sz="2400" b="1" cap="none" dirty="0">
              <a:solidFill>
                <a:schemeClr val="tx1"/>
              </a:solidFill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B83FF5EB-2321-144B-61B0-EA94F78738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476" y="3958931"/>
            <a:ext cx="707339" cy="86806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D0429FE-6285-18EA-93AD-22758DEA1B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3541" y="4044425"/>
            <a:ext cx="725073" cy="761356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34B8395-A46A-9B28-9462-15632376E1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337046" y="4581100"/>
            <a:ext cx="328195" cy="492485"/>
          </a:xfrm>
          <a:prstGeom prst="rect">
            <a:avLst/>
          </a:prstGeom>
        </p:spPr>
      </p:pic>
      <p:sp>
        <p:nvSpPr>
          <p:cNvPr id="57" name="Title 1">
            <a:extLst>
              <a:ext uri="{FF2B5EF4-FFF2-40B4-BE49-F238E27FC236}">
                <a16:creationId xmlns:a16="http://schemas.microsoft.com/office/drawing/2014/main" id="{554D951C-51C0-0793-72F3-5F1E19EBE9FF}"/>
              </a:ext>
            </a:extLst>
          </p:cNvPr>
          <p:cNvSpPr txBox="1">
            <a:spLocks/>
          </p:cNvSpPr>
          <p:nvPr/>
        </p:nvSpPr>
        <p:spPr>
          <a:xfrm>
            <a:off x="7707571" y="4991440"/>
            <a:ext cx="1164316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life</a:t>
            </a:r>
            <a:endParaRPr lang="en-GB" sz="2800" b="1" cap="none" dirty="0">
              <a:solidFill>
                <a:schemeClr val="tx1"/>
              </a:solidFill>
            </a:endParaRP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DCCA5DF1-EF16-FE9D-3D17-C63211E3BF36}"/>
              </a:ext>
            </a:extLst>
          </p:cNvPr>
          <p:cNvSpPr txBox="1">
            <a:spLocks/>
          </p:cNvSpPr>
          <p:nvPr/>
        </p:nvSpPr>
        <p:spPr>
          <a:xfrm>
            <a:off x="882929" y="3263920"/>
            <a:ext cx="8432323" cy="769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u="sng" dirty="0"/>
              <a:t>EQUATION 1) Law OF THE SPIRIT WHO GIVES LIFE…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6C1460B2-E540-D0B3-0810-55B06A4956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6101" y="4089580"/>
            <a:ext cx="877663" cy="82623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7EB6444-D790-A23D-5B0F-5BD53EAE7D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2898272" y="4158764"/>
            <a:ext cx="473038" cy="580526"/>
          </a:xfrm>
          <a:prstGeom prst="rect">
            <a:avLst/>
          </a:prstGeom>
        </p:spPr>
      </p:pic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3F804BD6-EFEC-3F4B-018A-28EB8ADDBAA6}"/>
              </a:ext>
            </a:extLst>
          </p:cNvPr>
          <p:cNvCxnSpPr>
            <a:cxnSpLocks/>
          </p:cNvCxnSpPr>
          <p:nvPr/>
        </p:nvCxnSpPr>
        <p:spPr>
          <a:xfrm>
            <a:off x="6332086" y="2014439"/>
            <a:ext cx="86217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15521E22-C695-95CD-EF30-5C96AE814E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43266" y="3860338"/>
            <a:ext cx="839756" cy="1255709"/>
          </a:xfrm>
          <a:prstGeom prst="rect">
            <a:avLst/>
          </a:prstGeom>
        </p:spPr>
      </p:pic>
      <p:sp>
        <p:nvSpPr>
          <p:cNvPr id="64" name="Title 1">
            <a:extLst>
              <a:ext uri="{FF2B5EF4-FFF2-40B4-BE49-F238E27FC236}">
                <a16:creationId xmlns:a16="http://schemas.microsoft.com/office/drawing/2014/main" id="{17918016-C4ED-E03C-F5A9-FC085118A3EB}"/>
              </a:ext>
            </a:extLst>
          </p:cNvPr>
          <p:cNvSpPr txBox="1">
            <a:spLocks/>
          </p:cNvSpPr>
          <p:nvPr/>
        </p:nvSpPr>
        <p:spPr>
          <a:xfrm>
            <a:off x="3912671" y="5080811"/>
            <a:ext cx="1903559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Sin &amp; death covered</a:t>
            </a:r>
            <a:endParaRPr lang="en-GB" sz="2400" b="1" cap="none" dirty="0">
              <a:solidFill>
                <a:schemeClr val="tx1"/>
              </a:solidFill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3457805-DB1B-9F18-A4B0-96D0C76A426D}"/>
              </a:ext>
            </a:extLst>
          </p:cNvPr>
          <p:cNvCxnSpPr>
            <a:cxnSpLocks/>
          </p:cNvCxnSpPr>
          <p:nvPr/>
        </p:nvCxnSpPr>
        <p:spPr>
          <a:xfrm>
            <a:off x="5545417" y="4425103"/>
            <a:ext cx="61598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7">
            <a:extLst>
              <a:ext uri="{FF2B5EF4-FFF2-40B4-BE49-F238E27FC236}">
                <a16:creationId xmlns:a16="http://schemas.microsoft.com/office/drawing/2014/main" id="{F3FB7A88-3BB0-F959-28CF-D5700810A4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584" y="3924206"/>
            <a:ext cx="1065043" cy="1118339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E17B6F1B-94CE-C099-B112-E2ADBC21E1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9369" y="1453826"/>
            <a:ext cx="1065043" cy="1118339"/>
          </a:xfrm>
          <a:prstGeom prst="rect">
            <a:avLst/>
          </a:prstGeom>
        </p:spPr>
      </p:pic>
      <p:sp>
        <p:nvSpPr>
          <p:cNvPr id="70" name="Title 1">
            <a:extLst>
              <a:ext uri="{FF2B5EF4-FFF2-40B4-BE49-F238E27FC236}">
                <a16:creationId xmlns:a16="http://schemas.microsoft.com/office/drawing/2014/main" id="{2657D59E-6520-4E79-F765-D86F6E1F257D}"/>
              </a:ext>
            </a:extLst>
          </p:cNvPr>
          <p:cNvSpPr txBox="1">
            <a:spLocks/>
          </p:cNvSpPr>
          <p:nvPr/>
        </p:nvSpPr>
        <p:spPr>
          <a:xfrm>
            <a:off x="6024062" y="4972206"/>
            <a:ext cx="1647624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obedience</a:t>
            </a:r>
            <a:endParaRPr lang="en-GB" sz="2800" b="1" cap="none" dirty="0">
              <a:solidFill>
                <a:schemeClr val="tx1"/>
              </a:solidFill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772B2F10-5F91-DAD5-03B4-7C9D0A4EF0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34654" y="3931157"/>
            <a:ext cx="1122362" cy="1122362"/>
          </a:xfrm>
          <a:prstGeom prst="rect">
            <a:avLst/>
          </a:prstGeom>
        </p:spPr>
      </p:pic>
      <p:sp>
        <p:nvSpPr>
          <p:cNvPr id="73" name="Title 1">
            <a:extLst>
              <a:ext uri="{FF2B5EF4-FFF2-40B4-BE49-F238E27FC236}">
                <a16:creationId xmlns:a16="http://schemas.microsoft.com/office/drawing/2014/main" id="{BB4356B2-428A-1028-A01C-D9EF7A873529}"/>
              </a:ext>
            </a:extLst>
          </p:cNvPr>
          <p:cNvSpPr txBox="1">
            <a:spLocks/>
          </p:cNvSpPr>
          <p:nvPr/>
        </p:nvSpPr>
        <p:spPr>
          <a:xfrm>
            <a:off x="7296702" y="3960275"/>
            <a:ext cx="655373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+</a:t>
            </a:r>
            <a:endParaRPr lang="en-GB" sz="4800" b="1" cap="none" dirty="0">
              <a:solidFill>
                <a:schemeClr val="tx1"/>
              </a:solidFill>
            </a:endParaRP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9B3D7A5E-6A2F-2FE5-6810-D1D4CF55BA0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1918" b="30770"/>
          <a:stretch>
            <a:fillRect/>
          </a:stretch>
        </p:blipFill>
        <p:spPr>
          <a:xfrm rot="5400000">
            <a:off x="6869386" y="4282976"/>
            <a:ext cx="480269" cy="73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5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  <p:bldP spid="4" grpId="0"/>
      <p:bldP spid="29" grpId="0"/>
      <p:bldP spid="30" grpId="0"/>
      <p:bldP spid="43" grpId="0"/>
      <p:bldP spid="44" grpId="0"/>
      <p:bldP spid="47" grpId="0"/>
      <p:bldP spid="51" grpId="0"/>
      <p:bldP spid="52" grpId="0"/>
      <p:bldP spid="57" grpId="0"/>
      <p:bldP spid="58" grpId="0"/>
      <p:bldP spid="64" grpId="0"/>
      <p:bldP spid="70" grpId="0"/>
      <p:bldP spid="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F6BE4-5BB1-45DB-B293-2682D17E3D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64" t="29152" r="60980" b="53311"/>
          <a:stretch/>
        </p:blipFill>
        <p:spPr>
          <a:xfrm rot="5400000">
            <a:off x="-3634132" y="2356962"/>
            <a:ext cx="7601726" cy="13805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E354A2-35CE-4882-8CBE-9757A973BA1F}"/>
              </a:ext>
            </a:extLst>
          </p:cNvPr>
          <p:cNvSpPr/>
          <p:nvPr/>
        </p:nvSpPr>
        <p:spPr>
          <a:xfrm>
            <a:off x="-1490041" y="5896976"/>
            <a:ext cx="11489634" cy="13517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71F9FEC-82EA-408B-885B-5258CE9264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4718" y="4879493"/>
            <a:ext cx="1444829" cy="607096"/>
          </a:xfrm>
          <a:prstGeom prst="rect">
            <a:avLst/>
          </a:prstGeom>
        </p:spPr>
      </p:pic>
      <p:sp>
        <p:nvSpPr>
          <p:cNvPr id="60" name="Title 59">
            <a:extLst>
              <a:ext uri="{FF2B5EF4-FFF2-40B4-BE49-F238E27FC236}">
                <a16:creationId xmlns:a16="http://schemas.microsoft.com/office/drawing/2014/main" id="{D9162CA3-D75E-48B0-436D-77E7CDBBE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" name="WhatsApp Video 2026-10-20 at 09.50.02 Mmartin sin washed away">
            <a:hlinkClick r:id="" action="ppaction://media"/>
            <a:extLst>
              <a:ext uri="{FF2B5EF4-FFF2-40B4-BE49-F238E27FC236}">
                <a16:creationId xmlns:a16="http://schemas.microsoft.com/office/drawing/2014/main" id="{9F28B2A8-DC8B-35A3-561B-ECF9F39B11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05611" y="13882"/>
            <a:ext cx="3332778" cy="592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9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25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61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675F7-C233-4112-B0EE-9F728686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547" y="-300713"/>
            <a:ext cx="8432323" cy="1676346"/>
          </a:xfrm>
        </p:spPr>
        <p:txBody>
          <a:bodyPr>
            <a:normAutofit/>
          </a:bodyPr>
          <a:lstStyle/>
          <a:p>
            <a:r>
              <a:rPr lang="en-GB" u="sng" dirty="0"/>
              <a:t>NO CONDEMNATION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F6BE4-5BB1-45DB-B293-2682D17E3D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4" t="29152" r="60980" b="53311"/>
          <a:stretch/>
        </p:blipFill>
        <p:spPr>
          <a:xfrm rot="5400000">
            <a:off x="-3634132" y="2356962"/>
            <a:ext cx="7601726" cy="13805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E354A2-35CE-4882-8CBE-9757A973BA1F}"/>
              </a:ext>
            </a:extLst>
          </p:cNvPr>
          <p:cNvSpPr/>
          <p:nvPr/>
        </p:nvSpPr>
        <p:spPr>
          <a:xfrm>
            <a:off x="-1490041" y="5896976"/>
            <a:ext cx="11489634" cy="13517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C71DAC5C-49DE-4389-AAFB-DA0EFD127741}"/>
              </a:ext>
            </a:extLst>
          </p:cNvPr>
          <p:cNvSpPr txBox="1">
            <a:spLocks/>
          </p:cNvSpPr>
          <p:nvPr/>
        </p:nvSpPr>
        <p:spPr>
          <a:xfrm>
            <a:off x="1084299" y="91568"/>
            <a:ext cx="446111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ADC7"/>
                </a:solidFill>
              </a:rPr>
              <a:t>Romans 8:1-4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71F9FEC-82EA-408B-885B-5258CE926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269" y="5174161"/>
            <a:ext cx="1444829" cy="60709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5DC262-FB7E-32C3-066F-4EE34E74BC35}"/>
              </a:ext>
            </a:extLst>
          </p:cNvPr>
          <p:cNvSpPr txBox="1">
            <a:spLocks/>
          </p:cNvSpPr>
          <p:nvPr/>
        </p:nvSpPr>
        <p:spPr>
          <a:xfrm>
            <a:off x="953149" y="590311"/>
            <a:ext cx="8520346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/>
              <a:t>The believer’s future is already cleared….</a:t>
            </a:r>
            <a:endParaRPr lang="en-GB" sz="3600" b="1" cap="none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4868CBC-8BA8-C6FA-E260-667187106638}"/>
              </a:ext>
            </a:extLst>
          </p:cNvPr>
          <p:cNvSpPr txBox="1">
            <a:spLocks/>
          </p:cNvSpPr>
          <p:nvPr/>
        </p:nvSpPr>
        <p:spPr>
          <a:xfrm>
            <a:off x="2265026" y="2311168"/>
            <a:ext cx="6784072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/>
              <a:t>the Cross deals with sin</a:t>
            </a:r>
            <a:endParaRPr lang="en-GB" sz="3600" b="1" cap="none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918ACF0-F374-D6E4-7B45-D598607684E8}"/>
              </a:ext>
            </a:extLst>
          </p:cNvPr>
          <p:cNvSpPr txBox="1">
            <a:spLocks/>
          </p:cNvSpPr>
          <p:nvPr/>
        </p:nvSpPr>
        <p:spPr>
          <a:xfrm>
            <a:off x="8387750" y="2419891"/>
            <a:ext cx="1265335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00ADC7"/>
                </a:solidFill>
              </a:rPr>
              <a:t>V3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2625A67-7CE5-88B1-A29D-7166749FA4EC}"/>
              </a:ext>
            </a:extLst>
          </p:cNvPr>
          <p:cNvSpPr txBox="1">
            <a:spLocks/>
          </p:cNvSpPr>
          <p:nvPr/>
        </p:nvSpPr>
        <p:spPr>
          <a:xfrm>
            <a:off x="8387750" y="3714273"/>
            <a:ext cx="446111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00ADC7"/>
                </a:solidFill>
              </a:rPr>
              <a:t>v4</a:t>
            </a:r>
            <a:endParaRPr lang="en-GB" sz="4000" dirty="0">
              <a:solidFill>
                <a:srgbClr val="00ADC7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3FD9F3B-28C8-16B6-6B76-AEE53D6FCAFD}"/>
              </a:ext>
            </a:extLst>
          </p:cNvPr>
          <p:cNvSpPr txBox="1">
            <a:spLocks/>
          </p:cNvSpPr>
          <p:nvPr/>
        </p:nvSpPr>
        <p:spPr>
          <a:xfrm>
            <a:off x="1942938" y="2817417"/>
            <a:ext cx="655373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none" dirty="0">
                <a:solidFill>
                  <a:srgbClr val="FF0000"/>
                </a:solidFill>
                <a:sym typeface="Wingdings" panose="05000000000000000000" pitchFamily="2" charset="2"/>
              </a:rPr>
              <a:t></a:t>
            </a:r>
            <a:endParaRPr lang="en-GB" sz="3200" b="1" cap="none" dirty="0">
              <a:solidFill>
                <a:srgbClr val="FF000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103B5-45F7-695D-4588-EAF1103861FA}"/>
              </a:ext>
            </a:extLst>
          </p:cNvPr>
          <p:cNvSpPr txBox="1">
            <a:spLocks/>
          </p:cNvSpPr>
          <p:nvPr/>
        </p:nvSpPr>
        <p:spPr>
          <a:xfrm>
            <a:off x="8368357" y="725410"/>
            <a:ext cx="1265335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00ADC7"/>
                </a:solidFill>
              </a:rPr>
              <a:t>v1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1DDDDF6-9E38-4FCA-7B61-D49CF8492769}"/>
              </a:ext>
            </a:extLst>
          </p:cNvPr>
          <p:cNvSpPr txBox="1">
            <a:spLocks/>
          </p:cNvSpPr>
          <p:nvPr/>
        </p:nvSpPr>
        <p:spPr>
          <a:xfrm>
            <a:off x="2211188" y="3556986"/>
            <a:ext cx="7210790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/>
              <a:t>the Spirit enables heart obedience</a:t>
            </a:r>
            <a:endParaRPr lang="en-GB" sz="3600" b="1" cap="none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91898FC-8332-36A8-AE9E-360E6492D7D8}"/>
              </a:ext>
            </a:extLst>
          </p:cNvPr>
          <p:cNvSpPr txBox="1">
            <a:spLocks/>
          </p:cNvSpPr>
          <p:nvPr/>
        </p:nvSpPr>
        <p:spPr>
          <a:xfrm>
            <a:off x="1540041" y="1281863"/>
            <a:ext cx="4357618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/>
              <a:t>by a massive liberation </a:t>
            </a:r>
            <a:endParaRPr lang="en-GB" sz="3600" b="1" cap="none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2571F9-C913-4BB3-8392-399F241D2062}"/>
              </a:ext>
            </a:extLst>
          </p:cNvPr>
          <p:cNvSpPr txBox="1">
            <a:spLocks/>
          </p:cNvSpPr>
          <p:nvPr/>
        </p:nvSpPr>
        <p:spPr>
          <a:xfrm>
            <a:off x="8333015" y="1444189"/>
            <a:ext cx="1265335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00ADC7"/>
                </a:solidFill>
              </a:rPr>
              <a:t>v2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7EB6444-D790-A23D-5B0F-5BD53EAE7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70431" y="3739641"/>
            <a:ext cx="878720" cy="107839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5521E22-C695-95CD-EF30-5C96AE814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525" y="2517545"/>
            <a:ext cx="679631" cy="1016270"/>
          </a:xfrm>
          <a:prstGeom prst="rect">
            <a:avLst/>
          </a:prstGeom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DC42F2F2-6A9B-1979-5720-D69A83914BD8}"/>
              </a:ext>
            </a:extLst>
          </p:cNvPr>
          <p:cNvSpPr txBox="1">
            <a:spLocks/>
          </p:cNvSpPr>
          <p:nvPr/>
        </p:nvSpPr>
        <p:spPr>
          <a:xfrm>
            <a:off x="2503496" y="2794161"/>
            <a:ext cx="6145982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none" dirty="0">
                <a:solidFill>
                  <a:srgbClr val="FF0000"/>
                </a:solidFill>
                <a:sym typeface="Wingdings" panose="05000000000000000000" pitchFamily="2" charset="2"/>
              </a:rPr>
              <a:t>Praise the Father for sending his Son </a:t>
            </a:r>
            <a:endParaRPr lang="en-GB" sz="3200" b="1" cap="none" dirty="0">
              <a:solidFill>
                <a:srgbClr val="FF00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017E88-C898-47C2-AD04-05BC062DD935}"/>
              </a:ext>
            </a:extLst>
          </p:cNvPr>
          <p:cNvSpPr txBox="1">
            <a:spLocks/>
          </p:cNvSpPr>
          <p:nvPr/>
        </p:nvSpPr>
        <p:spPr>
          <a:xfrm>
            <a:off x="5686659" y="1261206"/>
            <a:ext cx="2192135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/>
              <a:t>whereby…</a:t>
            </a:r>
            <a:endParaRPr lang="en-GB" sz="3600" b="1" cap="none" dirty="0"/>
          </a:p>
        </p:txBody>
      </p:sp>
    </p:spTree>
    <p:extLst>
      <p:ext uri="{BB962C8B-B14F-4D97-AF65-F5344CB8AC3E}">
        <p14:creationId xmlns:p14="http://schemas.microsoft.com/office/powerpoint/2010/main" val="290751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18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675F7-C233-4112-B0EE-9F728686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547" y="-300713"/>
            <a:ext cx="8432323" cy="1676346"/>
          </a:xfrm>
        </p:spPr>
        <p:txBody>
          <a:bodyPr>
            <a:normAutofit/>
          </a:bodyPr>
          <a:lstStyle/>
          <a:p>
            <a:r>
              <a:rPr lang="en-GB" u="sng" dirty="0"/>
              <a:t>NO CONDEMNATION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F6BE4-5BB1-45DB-B293-2682D17E3D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4" t="29152" r="60980" b="53311"/>
          <a:stretch/>
        </p:blipFill>
        <p:spPr>
          <a:xfrm rot="5400000">
            <a:off x="-3634132" y="2356962"/>
            <a:ext cx="7601726" cy="13805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E354A2-35CE-4882-8CBE-9757A973BA1F}"/>
              </a:ext>
            </a:extLst>
          </p:cNvPr>
          <p:cNvSpPr/>
          <p:nvPr/>
        </p:nvSpPr>
        <p:spPr>
          <a:xfrm>
            <a:off x="-1490041" y="5896976"/>
            <a:ext cx="11489634" cy="13517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C71DAC5C-49DE-4389-AAFB-DA0EFD127741}"/>
              </a:ext>
            </a:extLst>
          </p:cNvPr>
          <p:cNvSpPr txBox="1">
            <a:spLocks/>
          </p:cNvSpPr>
          <p:nvPr/>
        </p:nvSpPr>
        <p:spPr>
          <a:xfrm>
            <a:off x="1084299" y="91568"/>
            <a:ext cx="446111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ADC7"/>
                </a:solidFill>
              </a:rPr>
              <a:t>Romans 8:1-4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72789E-884E-07B9-6A01-15EF4FAC4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59" y="1559980"/>
            <a:ext cx="988100" cy="91013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C551C4A-E8C0-2797-0730-19E03DFAC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5520" y="1530448"/>
            <a:ext cx="1078390" cy="107839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BD9BD60-6D49-D337-F409-8D627DB01CCD}"/>
              </a:ext>
            </a:extLst>
          </p:cNvPr>
          <p:cNvSpPr txBox="1">
            <a:spLocks/>
          </p:cNvSpPr>
          <p:nvPr/>
        </p:nvSpPr>
        <p:spPr>
          <a:xfrm>
            <a:off x="2037759" y="1506696"/>
            <a:ext cx="655373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+</a:t>
            </a:r>
            <a:endParaRPr lang="en-GB" sz="4800" b="1" cap="none" dirty="0">
              <a:solidFill>
                <a:schemeClr val="tx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CBBFA31-0AB4-E659-F3C4-4F5949E5F414}"/>
              </a:ext>
            </a:extLst>
          </p:cNvPr>
          <p:cNvSpPr txBox="1">
            <a:spLocks/>
          </p:cNvSpPr>
          <p:nvPr/>
        </p:nvSpPr>
        <p:spPr>
          <a:xfrm>
            <a:off x="858660" y="707948"/>
            <a:ext cx="8432323" cy="769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u="sng" dirty="0"/>
              <a:t>EQUATION 2) Law of sin &amp; death…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4999EF6-BE70-988D-EDB0-28CEEBDC5D9E}"/>
              </a:ext>
            </a:extLst>
          </p:cNvPr>
          <p:cNvSpPr txBox="1">
            <a:spLocks/>
          </p:cNvSpPr>
          <p:nvPr/>
        </p:nvSpPr>
        <p:spPr>
          <a:xfrm>
            <a:off x="2552047" y="1823323"/>
            <a:ext cx="1265335" cy="426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800" dirty="0">
                <a:solidFill>
                  <a:schemeClr val="bg1"/>
                </a:solidFill>
              </a:rPr>
              <a:t>FLESH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6AB83FE-EA44-3CBF-F92A-A78AB996974B}"/>
              </a:ext>
            </a:extLst>
          </p:cNvPr>
          <p:cNvCxnSpPr>
            <a:cxnSpLocks/>
          </p:cNvCxnSpPr>
          <p:nvPr/>
        </p:nvCxnSpPr>
        <p:spPr>
          <a:xfrm>
            <a:off x="3817382" y="2061093"/>
            <a:ext cx="86217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1">
            <a:extLst>
              <a:ext uri="{FF2B5EF4-FFF2-40B4-BE49-F238E27FC236}">
                <a16:creationId xmlns:a16="http://schemas.microsoft.com/office/drawing/2014/main" id="{6BF93245-9BC6-2CEE-6FDD-7490F8972376}"/>
              </a:ext>
            </a:extLst>
          </p:cNvPr>
          <p:cNvSpPr txBox="1">
            <a:spLocks/>
          </p:cNvSpPr>
          <p:nvPr/>
        </p:nvSpPr>
        <p:spPr>
          <a:xfrm>
            <a:off x="1171213" y="2376960"/>
            <a:ext cx="772477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law</a:t>
            </a:r>
            <a:endParaRPr lang="en-GB" sz="2800" b="1" cap="none" dirty="0">
              <a:solidFill>
                <a:schemeClr val="tx1"/>
              </a:solidFill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F490A662-5D89-938F-E0B6-0A314485076D}"/>
              </a:ext>
            </a:extLst>
          </p:cNvPr>
          <p:cNvSpPr txBox="1">
            <a:spLocks/>
          </p:cNvSpPr>
          <p:nvPr/>
        </p:nvSpPr>
        <p:spPr>
          <a:xfrm>
            <a:off x="2639540" y="2633996"/>
            <a:ext cx="1164316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sinful nature</a:t>
            </a:r>
            <a:endParaRPr lang="en-GB" sz="2800" b="1" cap="none" dirty="0">
              <a:solidFill>
                <a:schemeClr val="tx1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1734088-EA78-BA5A-DAD0-84C9D3FF56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4073" y="1288904"/>
            <a:ext cx="1001762" cy="122939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8B6A19B-5F30-5E11-3984-177A97F329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471874" y="2100858"/>
            <a:ext cx="546606" cy="820229"/>
          </a:xfrm>
          <a:prstGeom prst="rect">
            <a:avLst/>
          </a:prstGeom>
        </p:spPr>
      </p:pic>
      <p:sp>
        <p:nvSpPr>
          <p:cNvPr id="43" name="Title 1">
            <a:extLst>
              <a:ext uri="{FF2B5EF4-FFF2-40B4-BE49-F238E27FC236}">
                <a16:creationId xmlns:a16="http://schemas.microsoft.com/office/drawing/2014/main" id="{61D9F3F4-7119-1581-0829-9136A41325CC}"/>
              </a:ext>
            </a:extLst>
          </p:cNvPr>
          <p:cNvSpPr txBox="1">
            <a:spLocks/>
          </p:cNvSpPr>
          <p:nvPr/>
        </p:nvSpPr>
        <p:spPr>
          <a:xfrm>
            <a:off x="4924915" y="2653959"/>
            <a:ext cx="1164316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sin</a:t>
            </a:r>
            <a:endParaRPr lang="en-GB" sz="2800" b="1" cap="none" dirty="0">
              <a:solidFill>
                <a:schemeClr val="tx1"/>
              </a:solidFill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44175D80-152D-075F-2C5A-C52538D4997D}"/>
              </a:ext>
            </a:extLst>
          </p:cNvPr>
          <p:cNvSpPr txBox="1">
            <a:spLocks/>
          </p:cNvSpPr>
          <p:nvPr/>
        </p:nvSpPr>
        <p:spPr>
          <a:xfrm>
            <a:off x="7210290" y="2578892"/>
            <a:ext cx="1348099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death &amp; curse</a:t>
            </a:r>
            <a:endParaRPr lang="en-GB" sz="2800" b="1" cap="none" dirty="0">
              <a:solidFill>
                <a:schemeClr val="tx1"/>
              </a:solidFill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FFD5798D-CBE3-1D65-514F-CCAA7E927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047" y="4023424"/>
            <a:ext cx="988100" cy="91013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D36CF22-DF4D-338F-0F8D-AB0C6C33A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971" y="3939296"/>
            <a:ext cx="1078390" cy="1078390"/>
          </a:xfrm>
          <a:prstGeom prst="rect">
            <a:avLst/>
          </a:prstGeom>
        </p:spPr>
      </p:pic>
      <p:sp>
        <p:nvSpPr>
          <p:cNvPr id="47" name="Title 1">
            <a:extLst>
              <a:ext uri="{FF2B5EF4-FFF2-40B4-BE49-F238E27FC236}">
                <a16:creationId xmlns:a16="http://schemas.microsoft.com/office/drawing/2014/main" id="{570EB96F-B371-D1D5-2F05-8EF2FCA3C470}"/>
              </a:ext>
            </a:extLst>
          </p:cNvPr>
          <p:cNvSpPr txBox="1">
            <a:spLocks/>
          </p:cNvSpPr>
          <p:nvPr/>
        </p:nvSpPr>
        <p:spPr>
          <a:xfrm>
            <a:off x="1990147" y="3925653"/>
            <a:ext cx="655373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+</a:t>
            </a:r>
            <a:endParaRPr lang="en-GB" sz="4800" b="1" cap="none" dirty="0">
              <a:solidFill>
                <a:schemeClr val="tx1"/>
              </a:solidFill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1BA494B-409F-63F4-56B7-E5686CB2C69A}"/>
              </a:ext>
            </a:extLst>
          </p:cNvPr>
          <p:cNvCxnSpPr>
            <a:cxnSpLocks/>
          </p:cNvCxnSpPr>
          <p:nvPr/>
        </p:nvCxnSpPr>
        <p:spPr>
          <a:xfrm>
            <a:off x="3723910" y="4439054"/>
            <a:ext cx="61598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1">
            <a:extLst>
              <a:ext uri="{FF2B5EF4-FFF2-40B4-BE49-F238E27FC236}">
                <a16:creationId xmlns:a16="http://schemas.microsoft.com/office/drawing/2014/main" id="{568C177A-2047-FCC8-827F-B53341649F29}"/>
              </a:ext>
            </a:extLst>
          </p:cNvPr>
          <p:cNvSpPr txBox="1">
            <a:spLocks/>
          </p:cNvSpPr>
          <p:nvPr/>
        </p:nvSpPr>
        <p:spPr>
          <a:xfrm>
            <a:off x="1154601" y="4840404"/>
            <a:ext cx="772477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law</a:t>
            </a:r>
            <a:endParaRPr lang="en-GB" sz="2800" b="1" cap="none" dirty="0">
              <a:solidFill>
                <a:schemeClr val="tx1"/>
              </a:solidFill>
            </a:endParaRP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7A5915AD-C858-C745-60A7-36C884D6A455}"/>
              </a:ext>
            </a:extLst>
          </p:cNvPr>
          <p:cNvSpPr txBox="1">
            <a:spLocks/>
          </p:cNvSpPr>
          <p:nvPr/>
        </p:nvSpPr>
        <p:spPr>
          <a:xfrm>
            <a:off x="2109240" y="5052391"/>
            <a:ext cx="1903559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Spirit indwelt heart</a:t>
            </a:r>
            <a:endParaRPr lang="en-GB" sz="2400" b="1" cap="none" dirty="0">
              <a:solidFill>
                <a:schemeClr val="tx1"/>
              </a:solidFill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B83FF5EB-2321-144B-61B0-EA94F78738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476" y="3958931"/>
            <a:ext cx="707339" cy="86806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D0429FE-6285-18EA-93AD-22758DEA1B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3541" y="4044425"/>
            <a:ext cx="725073" cy="761356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34B8395-A46A-9B28-9462-15632376E1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337046" y="4581100"/>
            <a:ext cx="328195" cy="492485"/>
          </a:xfrm>
          <a:prstGeom prst="rect">
            <a:avLst/>
          </a:prstGeom>
        </p:spPr>
      </p:pic>
      <p:sp>
        <p:nvSpPr>
          <p:cNvPr id="57" name="Title 1">
            <a:extLst>
              <a:ext uri="{FF2B5EF4-FFF2-40B4-BE49-F238E27FC236}">
                <a16:creationId xmlns:a16="http://schemas.microsoft.com/office/drawing/2014/main" id="{554D951C-51C0-0793-72F3-5F1E19EBE9FF}"/>
              </a:ext>
            </a:extLst>
          </p:cNvPr>
          <p:cNvSpPr txBox="1">
            <a:spLocks/>
          </p:cNvSpPr>
          <p:nvPr/>
        </p:nvSpPr>
        <p:spPr>
          <a:xfrm>
            <a:off x="7707571" y="4991440"/>
            <a:ext cx="1164316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life</a:t>
            </a:r>
            <a:endParaRPr lang="en-GB" sz="2800" b="1" cap="none" dirty="0">
              <a:solidFill>
                <a:schemeClr val="tx1"/>
              </a:solidFill>
            </a:endParaRP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DCCA5DF1-EF16-FE9D-3D17-C63211E3BF36}"/>
              </a:ext>
            </a:extLst>
          </p:cNvPr>
          <p:cNvSpPr txBox="1">
            <a:spLocks/>
          </p:cNvSpPr>
          <p:nvPr/>
        </p:nvSpPr>
        <p:spPr>
          <a:xfrm>
            <a:off x="882929" y="3263920"/>
            <a:ext cx="8432323" cy="769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u="sng" dirty="0"/>
              <a:t>EQUATION 1) Law OF THE SPIRIT WHO GIVES LIFE…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6C1460B2-E540-D0B3-0810-55B06A4956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6101" y="4089580"/>
            <a:ext cx="877663" cy="82623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7EB6444-D790-A23D-5B0F-5BD53EAE7D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2898272" y="4158764"/>
            <a:ext cx="473038" cy="580526"/>
          </a:xfrm>
          <a:prstGeom prst="rect">
            <a:avLst/>
          </a:prstGeom>
        </p:spPr>
      </p:pic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3F804BD6-EFEC-3F4B-018A-28EB8ADDBAA6}"/>
              </a:ext>
            </a:extLst>
          </p:cNvPr>
          <p:cNvCxnSpPr>
            <a:cxnSpLocks/>
          </p:cNvCxnSpPr>
          <p:nvPr/>
        </p:nvCxnSpPr>
        <p:spPr>
          <a:xfrm>
            <a:off x="6332086" y="2014439"/>
            <a:ext cx="86217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15521E22-C695-95CD-EF30-5C96AE814E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43266" y="3860338"/>
            <a:ext cx="839756" cy="1255709"/>
          </a:xfrm>
          <a:prstGeom prst="rect">
            <a:avLst/>
          </a:prstGeom>
        </p:spPr>
      </p:pic>
      <p:sp>
        <p:nvSpPr>
          <p:cNvPr id="64" name="Title 1">
            <a:extLst>
              <a:ext uri="{FF2B5EF4-FFF2-40B4-BE49-F238E27FC236}">
                <a16:creationId xmlns:a16="http://schemas.microsoft.com/office/drawing/2014/main" id="{17918016-C4ED-E03C-F5A9-FC085118A3EB}"/>
              </a:ext>
            </a:extLst>
          </p:cNvPr>
          <p:cNvSpPr txBox="1">
            <a:spLocks/>
          </p:cNvSpPr>
          <p:nvPr/>
        </p:nvSpPr>
        <p:spPr>
          <a:xfrm>
            <a:off x="3912671" y="5080811"/>
            <a:ext cx="1903559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Sin &amp; death covered</a:t>
            </a:r>
            <a:endParaRPr lang="en-GB" sz="2400" b="1" cap="none" dirty="0">
              <a:solidFill>
                <a:schemeClr val="tx1"/>
              </a:solidFill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3457805-DB1B-9F18-A4B0-96D0C76A426D}"/>
              </a:ext>
            </a:extLst>
          </p:cNvPr>
          <p:cNvCxnSpPr>
            <a:cxnSpLocks/>
          </p:cNvCxnSpPr>
          <p:nvPr/>
        </p:nvCxnSpPr>
        <p:spPr>
          <a:xfrm>
            <a:off x="5545417" y="4425103"/>
            <a:ext cx="61598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7">
            <a:extLst>
              <a:ext uri="{FF2B5EF4-FFF2-40B4-BE49-F238E27FC236}">
                <a16:creationId xmlns:a16="http://schemas.microsoft.com/office/drawing/2014/main" id="{F3FB7A88-3BB0-F959-28CF-D5700810A4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584" y="3924206"/>
            <a:ext cx="1065043" cy="1118339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E17B6F1B-94CE-C099-B112-E2ADBC21E1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9369" y="1453826"/>
            <a:ext cx="1065043" cy="1118339"/>
          </a:xfrm>
          <a:prstGeom prst="rect">
            <a:avLst/>
          </a:prstGeom>
        </p:spPr>
      </p:pic>
      <p:sp>
        <p:nvSpPr>
          <p:cNvPr id="70" name="Title 1">
            <a:extLst>
              <a:ext uri="{FF2B5EF4-FFF2-40B4-BE49-F238E27FC236}">
                <a16:creationId xmlns:a16="http://schemas.microsoft.com/office/drawing/2014/main" id="{2657D59E-6520-4E79-F765-D86F6E1F257D}"/>
              </a:ext>
            </a:extLst>
          </p:cNvPr>
          <p:cNvSpPr txBox="1">
            <a:spLocks/>
          </p:cNvSpPr>
          <p:nvPr/>
        </p:nvSpPr>
        <p:spPr>
          <a:xfrm>
            <a:off x="6024062" y="4972206"/>
            <a:ext cx="1647624" cy="786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obedience</a:t>
            </a:r>
            <a:endParaRPr lang="en-GB" sz="2800" b="1" cap="none" dirty="0">
              <a:solidFill>
                <a:schemeClr val="tx1"/>
              </a:solidFill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772B2F10-5F91-DAD5-03B4-7C9D0A4EF0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34654" y="3931157"/>
            <a:ext cx="1122362" cy="1122362"/>
          </a:xfrm>
          <a:prstGeom prst="rect">
            <a:avLst/>
          </a:prstGeom>
        </p:spPr>
      </p:pic>
      <p:sp>
        <p:nvSpPr>
          <p:cNvPr id="73" name="Title 1">
            <a:extLst>
              <a:ext uri="{FF2B5EF4-FFF2-40B4-BE49-F238E27FC236}">
                <a16:creationId xmlns:a16="http://schemas.microsoft.com/office/drawing/2014/main" id="{BB4356B2-428A-1028-A01C-D9EF7A873529}"/>
              </a:ext>
            </a:extLst>
          </p:cNvPr>
          <p:cNvSpPr txBox="1">
            <a:spLocks/>
          </p:cNvSpPr>
          <p:nvPr/>
        </p:nvSpPr>
        <p:spPr>
          <a:xfrm>
            <a:off x="7296702" y="3960275"/>
            <a:ext cx="655373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cap="none" dirty="0">
                <a:solidFill>
                  <a:schemeClr val="tx1"/>
                </a:solidFill>
                <a:sym typeface="Wingdings" panose="05000000000000000000" pitchFamily="2" charset="2"/>
              </a:rPr>
              <a:t>+</a:t>
            </a:r>
            <a:endParaRPr lang="en-GB" sz="4800" b="1" cap="none" dirty="0">
              <a:solidFill>
                <a:schemeClr val="tx1"/>
              </a:solidFill>
            </a:endParaRP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9B3D7A5E-6A2F-2FE5-6810-D1D4CF55BA0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1918" b="30770"/>
          <a:stretch>
            <a:fillRect/>
          </a:stretch>
        </p:blipFill>
        <p:spPr>
          <a:xfrm rot="5400000">
            <a:off x="6780205" y="4416738"/>
            <a:ext cx="480269" cy="73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788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675F7-C233-4112-B0EE-9F728686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547" y="-300713"/>
            <a:ext cx="8432323" cy="1676346"/>
          </a:xfrm>
        </p:spPr>
        <p:txBody>
          <a:bodyPr>
            <a:normAutofit/>
          </a:bodyPr>
          <a:lstStyle/>
          <a:p>
            <a:r>
              <a:rPr lang="en-GB" u="sng" dirty="0"/>
              <a:t>NO CONDEMNATION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F6BE4-5BB1-45DB-B293-2682D17E3D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4" t="29152" r="60980" b="53311"/>
          <a:stretch/>
        </p:blipFill>
        <p:spPr>
          <a:xfrm rot="5400000">
            <a:off x="-3634132" y="2356962"/>
            <a:ext cx="7601726" cy="13805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E354A2-35CE-4882-8CBE-9757A973BA1F}"/>
              </a:ext>
            </a:extLst>
          </p:cNvPr>
          <p:cNvSpPr/>
          <p:nvPr/>
        </p:nvSpPr>
        <p:spPr>
          <a:xfrm>
            <a:off x="-1490041" y="5896976"/>
            <a:ext cx="11489634" cy="13517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C71DAC5C-49DE-4389-AAFB-DA0EFD127741}"/>
              </a:ext>
            </a:extLst>
          </p:cNvPr>
          <p:cNvSpPr txBox="1">
            <a:spLocks/>
          </p:cNvSpPr>
          <p:nvPr/>
        </p:nvSpPr>
        <p:spPr>
          <a:xfrm>
            <a:off x="1084299" y="91568"/>
            <a:ext cx="446111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ADC7"/>
                </a:solidFill>
              </a:rPr>
              <a:t>Romans 8:1-4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71F9FEC-82EA-408B-885B-5258CE926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269" y="5174161"/>
            <a:ext cx="1444829" cy="60709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5DC262-FB7E-32C3-066F-4EE34E74BC35}"/>
              </a:ext>
            </a:extLst>
          </p:cNvPr>
          <p:cNvSpPr txBox="1">
            <a:spLocks/>
          </p:cNvSpPr>
          <p:nvPr/>
        </p:nvSpPr>
        <p:spPr>
          <a:xfrm>
            <a:off x="953149" y="590311"/>
            <a:ext cx="8520346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/>
              <a:t>The believer’s future is already cleared….</a:t>
            </a:r>
            <a:endParaRPr lang="en-GB" sz="3600" b="1" cap="none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4868CBC-8BA8-C6FA-E260-667187106638}"/>
              </a:ext>
            </a:extLst>
          </p:cNvPr>
          <p:cNvSpPr txBox="1">
            <a:spLocks/>
          </p:cNvSpPr>
          <p:nvPr/>
        </p:nvSpPr>
        <p:spPr>
          <a:xfrm>
            <a:off x="2265026" y="2311168"/>
            <a:ext cx="6784072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/>
              <a:t>the Cross deals with sin</a:t>
            </a:r>
            <a:endParaRPr lang="en-GB" sz="3600" b="1" cap="none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918ACF0-F374-D6E4-7B45-D598607684E8}"/>
              </a:ext>
            </a:extLst>
          </p:cNvPr>
          <p:cNvSpPr txBox="1">
            <a:spLocks/>
          </p:cNvSpPr>
          <p:nvPr/>
        </p:nvSpPr>
        <p:spPr>
          <a:xfrm>
            <a:off x="8387750" y="2419891"/>
            <a:ext cx="1265335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00ADC7"/>
                </a:solidFill>
              </a:rPr>
              <a:t>V3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2625A67-7CE5-88B1-A29D-7166749FA4EC}"/>
              </a:ext>
            </a:extLst>
          </p:cNvPr>
          <p:cNvSpPr txBox="1">
            <a:spLocks/>
          </p:cNvSpPr>
          <p:nvPr/>
        </p:nvSpPr>
        <p:spPr>
          <a:xfrm>
            <a:off x="8387750" y="3714273"/>
            <a:ext cx="446111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00ADC7"/>
                </a:solidFill>
              </a:rPr>
              <a:t>v4</a:t>
            </a:r>
            <a:endParaRPr lang="en-GB" sz="4000" dirty="0">
              <a:solidFill>
                <a:srgbClr val="00ADC7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3FD9F3B-28C8-16B6-6B76-AEE53D6FCAFD}"/>
              </a:ext>
            </a:extLst>
          </p:cNvPr>
          <p:cNvSpPr txBox="1">
            <a:spLocks/>
          </p:cNvSpPr>
          <p:nvPr/>
        </p:nvSpPr>
        <p:spPr>
          <a:xfrm>
            <a:off x="1942938" y="2817417"/>
            <a:ext cx="655373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none" dirty="0">
                <a:solidFill>
                  <a:srgbClr val="FF0000"/>
                </a:solidFill>
                <a:sym typeface="Wingdings" panose="05000000000000000000" pitchFamily="2" charset="2"/>
              </a:rPr>
              <a:t></a:t>
            </a:r>
            <a:endParaRPr lang="en-GB" sz="3200" b="1" cap="none" dirty="0">
              <a:solidFill>
                <a:srgbClr val="FF000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103B5-45F7-695D-4588-EAF1103861FA}"/>
              </a:ext>
            </a:extLst>
          </p:cNvPr>
          <p:cNvSpPr txBox="1">
            <a:spLocks/>
          </p:cNvSpPr>
          <p:nvPr/>
        </p:nvSpPr>
        <p:spPr>
          <a:xfrm>
            <a:off x="8368357" y="725410"/>
            <a:ext cx="1265335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00ADC7"/>
                </a:solidFill>
              </a:rPr>
              <a:t>v1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1DDDDF6-9E38-4FCA-7B61-D49CF8492769}"/>
              </a:ext>
            </a:extLst>
          </p:cNvPr>
          <p:cNvSpPr txBox="1">
            <a:spLocks/>
          </p:cNvSpPr>
          <p:nvPr/>
        </p:nvSpPr>
        <p:spPr>
          <a:xfrm>
            <a:off x="2211188" y="3556986"/>
            <a:ext cx="7210790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/>
              <a:t>the Spirit enables heart obedience</a:t>
            </a:r>
            <a:endParaRPr lang="en-GB" sz="3600" b="1" cap="none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91898FC-8332-36A8-AE9E-360E6492D7D8}"/>
              </a:ext>
            </a:extLst>
          </p:cNvPr>
          <p:cNvSpPr txBox="1">
            <a:spLocks/>
          </p:cNvSpPr>
          <p:nvPr/>
        </p:nvSpPr>
        <p:spPr>
          <a:xfrm>
            <a:off x="1540041" y="1281863"/>
            <a:ext cx="4357618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/>
              <a:t>by a massive liberation </a:t>
            </a:r>
            <a:endParaRPr lang="en-GB" sz="3600" b="1" cap="none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2571F9-C913-4BB3-8392-399F241D2062}"/>
              </a:ext>
            </a:extLst>
          </p:cNvPr>
          <p:cNvSpPr txBox="1">
            <a:spLocks/>
          </p:cNvSpPr>
          <p:nvPr/>
        </p:nvSpPr>
        <p:spPr>
          <a:xfrm>
            <a:off x="8333015" y="1444189"/>
            <a:ext cx="1265335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00ADC7"/>
                </a:solidFill>
              </a:rPr>
              <a:t>v2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7EB6444-D790-A23D-5B0F-5BD53EAE7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70431" y="3739641"/>
            <a:ext cx="878720" cy="107839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5521E22-C695-95CD-EF30-5C96AE814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525" y="2517545"/>
            <a:ext cx="679631" cy="1016270"/>
          </a:xfrm>
          <a:prstGeom prst="rect">
            <a:avLst/>
          </a:prstGeom>
        </p:spPr>
      </p:pic>
      <p:sp>
        <p:nvSpPr>
          <p:cNvPr id="32" name="Title 1">
            <a:extLst>
              <a:ext uri="{FF2B5EF4-FFF2-40B4-BE49-F238E27FC236}">
                <a16:creationId xmlns:a16="http://schemas.microsoft.com/office/drawing/2014/main" id="{79E74B9A-4D3C-1B4C-6457-D3352EE413CD}"/>
              </a:ext>
            </a:extLst>
          </p:cNvPr>
          <p:cNvSpPr txBox="1">
            <a:spLocks/>
          </p:cNvSpPr>
          <p:nvPr/>
        </p:nvSpPr>
        <p:spPr>
          <a:xfrm>
            <a:off x="1956366" y="4145999"/>
            <a:ext cx="655373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none" dirty="0">
                <a:solidFill>
                  <a:srgbClr val="FF0000"/>
                </a:solidFill>
                <a:sym typeface="Wingdings" panose="05000000000000000000" pitchFamily="2" charset="2"/>
              </a:rPr>
              <a:t></a:t>
            </a:r>
            <a:endParaRPr lang="en-GB" sz="3200" b="1" cap="none" dirty="0">
              <a:solidFill>
                <a:srgbClr val="FF0000"/>
              </a:solidFill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DC42F2F2-6A9B-1979-5720-D69A83914BD8}"/>
              </a:ext>
            </a:extLst>
          </p:cNvPr>
          <p:cNvSpPr txBox="1">
            <a:spLocks/>
          </p:cNvSpPr>
          <p:nvPr/>
        </p:nvSpPr>
        <p:spPr>
          <a:xfrm>
            <a:off x="2503496" y="2794161"/>
            <a:ext cx="6145982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none" dirty="0">
                <a:solidFill>
                  <a:srgbClr val="FF0000"/>
                </a:solidFill>
                <a:sym typeface="Wingdings" panose="05000000000000000000" pitchFamily="2" charset="2"/>
              </a:rPr>
              <a:t>Praise the Father for sending his Son </a:t>
            </a:r>
            <a:endParaRPr lang="en-GB" sz="3200" b="1" cap="none" dirty="0">
              <a:solidFill>
                <a:srgbClr val="FF0000"/>
              </a:solidFill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62D3A88C-AC46-3812-878D-5E95EBCD5262}"/>
              </a:ext>
            </a:extLst>
          </p:cNvPr>
          <p:cNvSpPr txBox="1">
            <a:spLocks/>
          </p:cNvSpPr>
          <p:nvPr/>
        </p:nvSpPr>
        <p:spPr>
          <a:xfrm>
            <a:off x="2507205" y="4121619"/>
            <a:ext cx="6400272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none" dirty="0">
                <a:solidFill>
                  <a:srgbClr val="FF0000"/>
                </a:solidFill>
                <a:sym typeface="Wingdings" panose="05000000000000000000" pitchFamily="2" charset="2"/>
              </a:rPr>
              <a:t>Praise the Father for sending his Spirit </a:t>
            </a:r>
            <a:endParaRPr lang="en-GB" sz="3200" b="1" cap="none" dirty="0">
              <a:solidFill>
                <a:srgbClr val="FF00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017E88-C898-47C2-AD04-05BC062DD935}"/>
              </a:ext>
            </a:extLst>
          </p:cNvPr>
          <p:cNvSpPr txBox="1">
            <a:spLocks/>
          </p:cNvSpPr>
          <p:nvPr/>
        </p:nvSpPr>
        <p:spPr>
          <a:xfrm>
            <a:off x="5686659" y="1261206"/>
            <a:ext cx="2192135" cy="1176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cap="none" dirty="0"/>
              <a:t>whereby…</a:t>
            </a:r>
            <a:endParaRPr lang="en-GB" sz="3600" b="1" cap="none" dirty="0"/>
          </a:p>
        </p:txBody>
      </p:sp>
    </p:spTree>
    <p:extLst>
      <p:ext uri="{BB962C8B-B14F-4D97-AF65-F5344CB8AC3E}">
        <p14:creationId xmlns:p14="http://schemas.microsoft.com/office/powerpoint/2010/main" val="282530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</Words>
  <Application>Microsoft Office PowerPoint</Application>
  <PresentationFormat>On-screen Show (4:3)</PresentationFormat>
  <Paragraphs>71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Calibri</vt:lpstr>
      <vt:lpstr>Tw Cen MT</vt:lpstr>
      <vt:lpstr>Tw Cen MT Condensed</vt:lpstr>
      <vt:lpstr>Wingdings</vt:lpstr>
      <vt:lpstr>Wingdings 3</vt:lpstr>
      <vt:lpstr>Integral</vt:lpstr>
      <vt:lpstr>No CONDEMNATION Romans 8:1-4</vt:lpstr>
      <vt:lpstr>NO CONDEMNATION</vt:lpstr>
      <vt:lpstr>NO CONDEMNATION</vt:lpstr>
      <vt:lpstr>PowerPoint Presentation</vt:lpstr>
      <vt:lpstr>NO CONDEMNATION</vt:lpstr>
      <vt:lpstr>NO CONDEMNATION</vt:lpstr>
      <vt:lpstr>NO CONDEMNATION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Unashamed #3 Romans 1:8-15</dc:title>
  <dc:creator>Charlie Newcombe</dc:creator>
  <cp:lastModifiedBy>Kate Reamsnyder</cp:lastModifiedBy>
  <cp:revision>184</cp:revision>
  <dcterms:created xsi:type="dcterms:W3CDTF">2019-05-09T10:16:46Z</dcterms:created>
  <dcterms:modified xsi:type="dcterms:W3CDTF">2026-10-26T12:19:22Z</dcterms:modified>
</cp:coreProperties>
</file>