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549" r:id="rId2"/>
    <p:sldId id="762" r:id="rId3"/>
    <p:sldId id="754" r:id="rId4"/>
    <p:sldId id="755" r:id="rId5"/>
    <p:sldId id="765" r:id="rId6"/>
    <p:sldId id="756" r:id="rId7"/>
    <p:sldId id="766" r:id="rId8"/>
    <p:sldId id="757" r:id="rId9"/>
    <p:sldId id="763" r:id="rId10"/>
    <p:sldId id="76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d Mezzetti" initials="EM" lastIdx="2" clrIdx="0">
    <p:extLst>
      <p:ext uri="{19B8F6BF-5375-455C-9EA6-DF929625EA0E}">
        <p15:presenceInfo xmlns:p15="http://schemas.microsoft.com/office/powerpoint/2012/main" userId="dc72f9e1cecede7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255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EA2571-28FC-4BC8-B785-394CD01CDAEE}" type="datetimeFigureOut">
              <a:rPr lang="en-GB" smtClean="0"/>
              <a:t>31/08/2026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0A8248-8F49-4A3F-BD14-80F77D0077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02268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9D3E4C-192C-4D5A-A296-6302CEDD39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207D5D-1212-49C8-B4C7-DB66A217FA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D88CBA-8F66-4379-82BE-1A7E28A32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0ADBA-4CE9-4EAF-9D9B-8AC5D8B0220A}" type="datetimeFigureOut">
              <a:rPr lang="en-GB" smtClean="0"/>
              <a:t>31/08/2026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534759-FCA8-4671-89C4-FE1EB0626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40F243-5EFF-44D8-8338-E2578E308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45DD0-DF60-432B-828E-6B5F6F8AE3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72735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4A43BF-41AC-4571-B0B9-6B6D745E39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B4281C-D077-4B5C-BD16-56E9321508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A26A4F-0692-420B-AFEE-C60DC6A96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0ADBA-4CE9-4EAF-9D9B-8AC5D8B0220A}" type="datetimeFigureOut">
              <a:rPr lang="en-GB" smtClean="0"/>
              <a:t>31/08/2026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EFEDB3-2A04-4EDC-9EEA-22FE23142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4787AE-5276-442E-9D8B-B6D2B859D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45DD0-DF60-432B-828E-6B5F6F8AE3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2758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C7ED470-04A8-4A43-BB69-1C240F93FA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D196F8-D145-4FB2-83E4-CB9F531CB5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F4200E-04B6-40C2-AF6F-6006A628F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0ADBA-4CE9-4EAF-9D9B-8AC5D8B0220A}" type="datetimeFigureOut">
              <a:rPr lang="en-GB" smtClean="0"/>
              <a:t>31/08/2026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B78481-2167-44FD-98B7-11DBA99A21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30CE8-2C2B-4C3A-951D-6110B26E2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45DD0-DF60-432B-828E-6B5F6F8AE3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4851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511681-A0E3-4DEB-8BE0-9FE1CE3F3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F98A7A-7FC5-450E-B111-52DBA2BC39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8F7AE2-7A88-46ED-9B3F-51965B2FB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0ADBA-4CE9-4EAF-9D9B-8AC5D8B0220A}" type="datetimeFigureOut">
              <a:rPr lang="en-GB" smtClean="0"/>
              <a:t>31/08/2026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65917E-72C6-49A0-A1A4-A3464A5A9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780E6E-4D31-43D2-8B2C-655CF8E77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45DD0-DF60-432B-828E-6B5F6F8AE3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5544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7D5A37-F3C4-4932-B582-121213D4C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2C0F1F-B58E-4E37-B911-1C95BAFBDE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B78536-EB20-4FBE-9280-03E2EDF5B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0ADBA-4CE9-4EAF-9D9B-8AC5D8B0220A}" type="datetimeFigureOut">
              <a:rPr lang="en-GB" smtClean="0"/>
              <a:t>31/08/2026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4ADF5D-32C3-4F7C-A453-F20113DF22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97DA29-08DE-414E-9087-06607B7D1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45DD0-DF60-432B-828E-6B5F6F8AE3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6749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433F2-6149-4DF4-AF6D-F9E8DBEAC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B42DF1-25EF-4A5D-B00C-805E302812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0B8D21-E710-4A69-B9BE-A0561A8DF5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08F86B-70C7-4241-8FD1-6F17C8950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0ADBA-4CE9-4EAF-9D9B-8AC5D8B0220A}" type="datetimeFigureOut">
              <a:rPr lang="en-GB" smtClean="0"/>
              <a:t>31/08/2026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73E456-72F5-4A08-923F-DF08C4AD6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38A76F-2F13-445A-A7B9-DE8502F5D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45DD0-DF60-432B-828E-6B5F6F8AE3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5846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A8611-5818-4A77-ABD3-9AC794136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819766-493B-4408-B198-4BF58AA97C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9F9BF7-9D01-41AC-8CE6-2E3B47DB22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546C3A-C9D8-4209-AB24-CFC037CEC7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3B29EE2-B6A4-4B06-8B82-CED19471EA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81C6BCA-5417-45C2-A375-8B9648038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0ADBA-4CE9-4EAF-9D9B-8AC5D8B0220A}" type="datetimeFigureOut">
              <a:rPr lang="en-GB" smtClean="0"/>
              <a:t>31/08/2026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307D7A1-C86D-40FE-B1FB-B0409DB91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34B108-BE7C-410D-8082-A88DBD323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45DD0-DF60-432B-828E-6B5F6F8AE3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6078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D6D615-B8AB-4768-84DF-9006AAEE0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33B06EE-9137-4A9C-A880-04B6F0FD8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0ADBA-4CE9-4EAF-9D9B-8AC5D8B0220A}" type="datetimeFigureOut">
              <a:rPr lang="en-GB" smtClean="0"/>
              <a:t>31/08/2026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BF9DA6-57E3-43EA-AE73-7A8AE8FB5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8C2CFD-6E3A-47A6-B3EB-AA83DFC1F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45DD0-DF60-432B-828E-6B5F6F8AE3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2566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45AB37-9368-4B96-8F5C-B3ABDABF1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0ADBA-4CE9-4EAF-9D9B-8AC5D8B0220A}" type="datetimeFigureOut">
              <a:rPr lang="en-GB" smtClean="0"/>
              <a:t>31/08/2026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6AEB92E-12AE-4565-85B4-6DA9CC1AD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61796D-9F46-4463-BF32-362F94981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45DD0-DF60-432B-828E-6B5F6F8AE3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5122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6D563-DD65-4A06-886D-B65C28D95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F3C36F-2662-4DEE-A6F2-3FFBC48868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D16D66-B42A-4BD8-AD0E-BE16EDD397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776E99-0075-44D5-B36C-56872C2DF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0ADBA-4CE9-4EAF-9D9B-8AC5D8B0220A}" type="datetimeFigureOut">
              <a:rPr lang="en-GB" smtClean="0"/>
              <a:t>31/08/2026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A4F757-CF43-41D5-8EEB-3549ED6AA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133914-6E6C-4E2D-BDE4-7DDFF2A65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45DD0-DF60-432B-828E-6B5F6F8AE3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1007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0A8FF2-E4FF-4EEA-A254-FF79703DA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B974099-4E09-4A2C-B637-1F186038E2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C67CF1-F51D-4FB5-BF4C-E83D797906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1B7EE8-5B70-4FA9-8EB5-A88BB0F49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0ADBA-4CE9-4EAF-9D9B-8AC5D8B0220A}" type="datetimeFigureOut">
              <a:rPr lang="en-GB" smtClean="0"/>
              <a:t>31/08/2026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704A06-3F32-4E5C-BD73-5B511DAB1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39C47F-0B03-4989-9407-410F950A6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45DD0-DF60-432B-828E-6B5F6F8AE3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7361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9272F30-A150-48A2-A52C-065F2F52B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49AA53-6B3E-47BB-9F98-EC989DD4FD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C7545B-5234-4912-874D-FE3A6FEFAB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00ADBA-4CE9-4EAF-9D9B-8AC5D8B0220A}" type="datetimeFigureOut">
              <a:rPr lang="en-GB" smtClean="0"/>
              <a:t>31/08/2026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805459-60F4-4ABF-9010-2CC614D14C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13E263-B5AA-404A-956A-67EA994124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45DD0-DF60-432B-828E-6B5F6F8AE3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354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120307-3A72-EBAE-0BC0-4100BF4E0D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67" r="23298" b="1324"/>
          <a:stretch>
            <a:fillRect/>
          </a:stretch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083130E-6090-CE22-9EAB-02B5A7EB9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0" y="1122363"/>
            <a:ext cx="5764199" cy="3204134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6600" b="1" dirty="0">
                <a:ln w="22225">
                  <a:solidFill>
                    <a:schemeClr val="tx1"/>
                  </a:solidFill>
                  <a:miter lim="800000"/>
                </a:ln>
                <a:solidFill>
                  <a:schemeClr val="bg1"/>
                </a:solidFill>
                <a:latin typeface="+mn-lt"/>
              </a:rPr>
              <a:t>Colossians 2:6-7</a:t>
            </a:r>
            <a:br>
              <a:rPr lang="en-US" sz="6600" b="1" dirty="0">
                <a:ln w="22225">
                  <a:solidFill>
                    <a:schemeClr val="tx1"/>
                  </a:solidFill>
                  <a:miter lim="800000"/>
                </a:ln>
                <a:solidFill>
                  <a:schemeClr val="bg1"/>
                </a:solidFill>
                <a:latin typeface="+mn-lt"/>
              </a:rPr>
            </a:br>
            <a:r>
              <a:rPr lang="en-US" sz="6600" b="1" dirty="0">
                <a:ln w="22225">
                  <a:solidFill>
                    <a:schemeClr val="tx1"/>
                  </a:solidFill>
                  <a:miter lim="800000"/>
                </a:ln>
                <a:solidFill>
                  <a:srgbClr val="FFFF00"/>
                </a:solidFill>
                <a:latin typeface="+mn-lt"/>
              </a:rPr>
              <a:t>The key to perseverance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06565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6A56A2-1783-E59B-7632-351C65B4C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8805BEC1-E055-E0F7-B4F1-2C2D3B8410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6AC979C-821B-9021-FB25-0C961F93713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2" b="7812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7" name="Title 3">
            <a:extLst>
              <a:ext uri="{FF2B5EF4-FFF2-40B4-BE49-F238E27FC236}">
                <a16:creationId xmlns:a16="http://schemas.microsoft.com/office/drawing/2014/main" id="{6ABE65F8-276B-F4B4-C265-96DDAD09B8E3}"/>
              </a:ext>
            </a:extLst>
          </p:cNvPr>
          <p:cNvSpPr txBox="1">
            <a:spLocks/>
          </p:cNvSpPr>
          <p:nvPr/>
        </p:nvSpPr>
        <p:spPr>
          <a:xfrm>
            <a:off x="9331" y="354141"/>
            <a:ext cx="11374016" cy="133469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8000" b="1" dirty="0">
                <a:ln w="22225">
                  <a:solidFill>
                    <a:schemeClr val="tx1"/>
                  </a:solidFill>
                  <a:miter lim="800000"/>
                </a:ln>
                <a:solidFill>
                  <a:srgbClr val="FFFFFF"/>
                </a:solidFill>
              </a:rPr>
              <a:t>The way IN is the way ON</a:t>
            </a:r>
          </a:p>
        </p:txBody>
      </p:sp>
    </p:spTree>
    <p:extLst>
      <p:ext uri="{BB962C8B-B14F-4D97-AF65-F5344CB8AC3E}">
        <p14:creationId xmlns:p14="http://schemas.microsoft.com/office/powerpoint/2010/main" val="34826674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4F7B9026-36AD-42E4-B172-8D68F3A33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BFD49C-0915-F30B-CCB4-81C6829726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766" b="-3"/>
          <a:stretch>
            <a:fillRect/>
          </a:stretch>
        </p:blipFill>
        <p:spPr>
          <a:xfrm>
            <a:off x="192528" y="171716"/>
            <a:ext cx="3793268" cy="651456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EE5650C-A48E-69E5-DCE5-B66DF4874A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746" b="-3"/>
          <a:stretch>
            <a:fillRect/>
          </a:stretch>
        </p:blipFill>
        <p:spPr>
          <a:xfrm>
            <a:off x="4184538" y="171716"/>
            <a:ext cx="3822924" cy="65145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1CB7932-A98C-FB52-B65E-F3FC726B92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3" r="5381" b="-3"/>
          <a:stretch>
            <a:fillRect/>
          </a:stretch>
        </p:blipFill>
        <p:spPr>
          <a:xfrm>
            <a:off x="8188032" y="171716"/>
            <a:ext cx="3799007" cy="6514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5014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C8FFE34-68EA-F678-8C5C-4C54708EE1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639C0FC7-6922-23F8-8810-D44B799FD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10945A-A573-9854-DB4E-9998D727566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2" b="7812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7" name="Title 3">
            <a:extLst>
              <a:ext uri="{FF2B5EF4-FFF2-40B4-BE49-F238E27FC236}">
                <a16:creationId xmlns:a16="http://schemas.microsoft.com/office/drawing/2014/main" id="{C73E6E5A-9FA6-892A-730E-560D93E1D3EA}"/>
              </a:ext>
            </a:extLst>
          </p:cNvPr>
          <p:cNvSpPr txBox="1">
            <a:spLocks/>
          </p:cNvSpPr>
          <p:nvPr/>
        </p:nvSpPr>
        <p:spPr>
          <a:xfrm>
            <a:off x="9331" y="354141"/>
            <a:ext cx="11374016" cy="133469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8000" b="1" dirty="0">
                <a:ln w="22225">
                  <a:solidFill>
                    <a:schemeClr val="tx1"/>
                  </a:solidFill>
                  <a:miter lim="800000"/>
                </a:ln>
                <a:solidFill>
                  <a:srgbClr val="FFFFFF"/>
                </a:solidFill>
              </a:rPr>
              <a:t>The way IN is the way ON</a:t>
            </a:r>
          </a:p>
        </p:txBody>
      </p:sp>
    </p:spTree>
    <p:extLst>
      <p:ext uri="{BB962C8B-B14F-4D97-AF65-F5344CB8AC3E}">
        <p14:creationId xmlns:p14="http://schemas.microsoft.com/office/powerpoint/2010/main" val="41596509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D324669-04E6-E360-51F3-EBF8143AA0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5A176F6F-3ACF-641E-C177-EDF2EA5FBD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51E0F7-7C5F-70C8-CE31-EA05D43C150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2" b="7812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9354E61B-D55D-0FC6-040B-1F6B3E785F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992" y="403905"/>
            <a:ext cx="11374016" cy="1266275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8000" b="1" dirty="0">
                <a:ln w="22225">
                  <a:solidFill>
                    <a:schemeClr val="tx1"/>
                  </a:solidFill>
                  <a:miter lim="800000"/>
                </a:ln>
                <a:solidFill>
                  <a:srgbClr val="FFFF00"/>
                </a:solidFill>
              </a:rPr>
              <a:t>The way IN: </a:t>
            </a:r>
          </a:p>
        </p:txBody>
      </p:sp>
      <p:sp>
        <p:nvSpPr>
          <p:cNvPr id="2" name="Title 3">
            <a:extLst>
              <a:ext uri="{FF2B5EF4-FFF2-40B4-BE49-F238E27FC236}">
                <a16:creationId xmlns:a16="http://schemas.microsoft.com/office/drawing/2014/main" id="{D8217F85-1665-504F-18CD-37856ACA32FB}"/>
              </a:ext>
            </a:extLst>
          </p:cNvPr>
          <p:cNvSpPr txBox="1">
            <a:spLocks/>
          </p:cNvSpPr>
          <p:nvPr/>
        </p:nvSpPr>
        <p:spPr>
          <a:xfrm>
            <a:off x="408992" y="1670180"/>
            <a:ext cx="11374016" cy="118427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b="1" dirty="0">
                <a:ln w="22225">
                  <a:solidFill>
                    <a:schemeClr val="tx1"/>
                  </a:solidFill>
                  <a:miter lim="800000"/>
                </a:ln>
                <a:solidFill>
                  <a:srgbClr val="FFFFFF"/>
                </a:solidFill>
              </a:rPr>
              <a:t>Receive Christ as Lord</a:t>
            </a: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8940B136-29BF-AD51-1BF8-E1B06C7B41E9}"/>
              </a:ext>
            </a:extLst>
          </p:cNvPr>
          <p:cNvSpPr txBox="1">
            <a:spLocks/>
          </p:cNvSpPr>
          <p:nvPr/>
        </p:nvSpPr>
        <p:spPr>
          <a:xfrm>
            <a:off x="0" y="2791275"/>
            <a:ext cx="11374016" cy="118427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43000" indent="-1143000" algn="ctr">
              <a:buFont typeface="Arial" panose="020B0604020202020204" pitchFamily="34" charset="0"/>
              <a:buChar char="•"/>
            </a:pPr>
            <a:r>
              <a:rPr lang="en-US" sz="6000" b="1" dirty="0">
                <a:ln w="22225">
                  <a:solidFill>
                    <a:schemeClr val="tx1"/>
                  </a:solidFill>
                  <a:miter lim="800000"/>
                </a:ln>
                <a:solidFill>
                  <a:srgbClr val="FFFFFF"/>
                </a:solidFill>
              </a:rPr>
              <a:t>Same gospel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D45252BE-60D7-E922-657F-293F864838BE}"/>
              </a:ext>
            </a:extLst>
          </p:cNvPr>
          <p:cNvSpPr txBox="1">
            <a:spLocks/>
          </p:cNvSpPr>
          <p:nvPr/>
        </p:nvSpPr>
        <p:spPr>
          <a:xfrm>
            <a:off x="0" y="3627631"/>
            <a:ext cx="11374016" cy="118427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43000" indent="-1143000" algn="ctr">
              <a:buFont typeface="Arial" panose="020B0604020202020204" pitchFamily="34" charset="0"/>
              <a:buChar char="•"/>
            </a:pPr>
            <a:r>
              <a:rPr lang="en-US" sz="6000" b="1" dirty="0">
                <a:ln w="22225">
                  <a:solidFill>
                    <a:schemeClr val="tx1"/>
                  </a:solidFill>
                  <a:miter lim="800000"/>
                </a:ln>
                <a:solidFill>
                  <a:srgbClr val="FFFFFF"/>
                </a:solidFill>
              </a:rPr>
              <a:t>Complete fulness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1BB6D3BC-5E96-386F-2B42-4DB9CEB66D7E}"/>
              </a:ext>
            </a:extLst>
          </p:cNvPr>
          <p:cNvSpPr txBox="1">
            <a:spLocks/>
          </p:cNvSpPr>
          <p:nvPr/>
        </p:nvSpPr>
        <p:spPr>
          <a:xfrm>
            <a:off x="0" y="4463987"/>
            <a:ext cx="11374016" cy="118427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43000" indent="-1143000" algn="ctr">
              <a:buFont typeface="Arial" panose="020B0604020202020204" pitchFamily="34" charset="0"/>
              <a:buChar char="•"/>
            </a:pPr>
            <a:r>
              <a:rPr lang="en-US" sz="6000" b="1" dirty="0">
                <a:ln w="22225">
                  <a:solidFill>
                    <a:schemeClr val="tx1"/>
                  </a:solidFill>
                  <a:miter lim="800000"/>
                </a:ln>
                <a:solidFill>
                  <a:srgbClr val="FFFFFF"/>
                </a:solidFill>
              </a:rPr>
              <a:t>Moved from death to life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7C2345C9-170B-7DB9-CB81-5B297E6541B6}"/>
              </a:ext>
            </a:extLst>
          </p:cNvPr>
          <p:cNvSpPr txBox="1">
            <a:spLocks/>
          </p:cNvSpPr>
          <p:nvPr/>
        </p:nvSpPr>
        <p:spPr>
          <a:xfrm>
            <a:off x="0" y="5187820"/>
            <a:ext cx="11374016" cy="118427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43000" indent="-1143000" algn="ctr">
              <a:buFont typeface="Arial" panose="020B0604020202020204" pitchFamily="34" charset="0"/>
              <a:buChar char="•"/>
            </a:pPr>
            <a:r>
              <a:rPr lang="en-US" sz="6000" b="1" dirty="0">
                <a:ln w="22225">
                  <a:solidFill>
                    <a:schemeClr val="tx1"/>
                  </a:solidFill>
                  <a:miter lim="800000"/>
                </a:ln>
                <a:solidFill>
                  <a:srgbClr val="FFFFFF"/>
                </a:solidFill>
              </a:rPr>
              <a:t>Total victory</a:t>
            </a:r>
          </a:p>
        </p:txBody>
      </p:sp>
    </p:spTree>
    <p:extLst>
      <p:ext uri="{BB962C8B-B14F-4D97-AF65-F5344CB8AC3E}">
        <p14:creationId xmlns:p14="http://schemas.microsoft.com/office/powerpoint/2010/main" val="1533351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eople exercising in gym">
            <a:extLst>
              <a:ext uri="{FF2B5EF4-FFF2-40B4-BE49-F238E27FC236}">
                <a16:creationId xmlns:a16="http://schemas.microsoft.com/office/drawing/2014/main" id="{7DAE5411-B3D4-32C7-7106-D8B114819D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46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021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B65C73B-383B-D196-D60B-B5DAFDA84D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02BDD43A-7E4F-0014-FBEF-6467EC66C3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2CBBA69-A2E5-DC66-D484-32175BDDB05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2" b="7812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D2D6BC92-2095-0BDE-D7AD-BF51828C5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992" y="403905"/>
            <a:ext cx="11374016" cy="1266275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8000" b="1" dirty="0">
                <a:ln w="22225">
                  <a:solidFill>
                    <a:schemeClr val="tx1"/>
                  </a:solidFill>
                  <a:miter lim="800000"/>
                </a:ln>
                <a:solidFill>
                  <a:srgbClr val="FFFF00"/>
                </a:solidFill>
              </a:rPr>
              <a:t>The way ON: </a:t>
            </a:r>
          </a:p>
        </p:txBody>
      </p:sp>
      <p:sp>
        <p:nvSpPr>
          <p:cNvPr id="2" name="Title 3">
            <a:extLst>
              <a:ext uri="{FF2B5EF4-FFF2-40B4-BE49-F238E27FC236}">
                <a16:creationId xmlns:a16="http://schemas.microsoft.com/office/drawing/2014/main" id="{61B1B26F-CC18-7B44-6A4B-9762D8915D63}"/>
              </a:ext>
            </a:extLst>
          </p:cNvPr>
          <p:cNvSpPr txBox="1">
            <a:spLocks/>
          </p:cNvSpPr>
          <p:nvPr/>
        </p:nvSpPr>
        <p:spPr>
          <a:xfrm>
            <a:off x="408992" y="1670180"/>
            <a:ext cx="11374016" cy="118427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b="1" dirty="0">
                <a:ln w="22225">
                  <a:solidFill>
                    <a:schemeClr val="tx1"/>
                  </a:solidFill>
                  <a:miter lim="800000"/>
                </a:ln>
                <a:solidFill>
                  <a:srgbClr val="FFFFFF"/>
                </a:solidFill>
              </a:rPr>
              <a:t>Keep living your lives </a:t>
            </a:r>
            <a:r>
              <a:rPr lang="en-US" sz="8000" b="1" u="sng" dirty="0">
                <a:ln w="22225">
                  <a:solidFill>
                    <a:schemeClr val="tx1"/>
                  </a:solidFill>
                  <a:miter lim="800000"/>
                </a:ln>
                <a:solidFill>
                  <a:srgbClr val="FFFFFF"/>
                </a:solidFill>
              </a:rPr>
              <a:t>in him</a:t>
            </a: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44F09E42-EA38-B464-3179-3122728FAAF8}"/>
              </a:ext>
            </a:extLst>
          </p:cNvPr>
          <p:cNvSpPr txBox="1">
            <a:spLocks/>
          </p:cNvSpPr>
          <p:nvPr/>
        </p:nvSpPr>
        <p:spPr>
          <a:xfrm>
            <a:off x="0" y="2791275"/>
            <a:ext cx="11374016" cy="118427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43000" indent="-1143000" algn="ctr">
              <a:buFont typeface="Arial" panose="020B0604020202020204" pitchFamily="34" charset="0"/>
              <a:buChar char="•"/>
            </a:pPr>
            <a:r>
              <a:rPr lang="en-US" sz="6000" b="1" dirty="0">
                <a:ln w="22225">
                  <a:solidFill>
                    <a:schemeClr val="tx1"/>
                  </a:solidFill>
                  <a:miter lim="800000"/>
                </a:ln>
                <a:solidFill>
                  <a:srgbClr val="FFFFFF"/>
                </a:solidFill>
              </a:rPr>
              <a:t>Rooted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040E2EBD-7CCB-2AD4-A4EC-A2E0C37863B2}"/>
              </a:ext>
            </a:extLst>
          </p:cNvPr>
          <p:cNvSpPr txBox="1">
            <a:spLocks/>
          </p:cNvSpPr>
          <p:nvPr/>
        </p:nvSpPr>
        <p:spPr>
          <a:xfrm>
            <a:off x="0" y="3627631"/>
            <a:ext cx="11374016" cy="118427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43000" indent="-1143000" algn="ctr">
              <a:buFont typeface="Arial" panose="020B0604020202020204" pitchFamily="34" charset="0"/>
              <a:buChar char="•"/>
            </a:pPr>
            <a:r>
              <a:rPr lang="en-US" sz="6000" b="1" dirty="0">
                <a:ln w="22225">
                  <a:solidFill>
                    <a:schemeClr val="tx1"/>
                  </a:solidFill>
                  <a:miter lim="800000"/>
                </a:ln>
                <a:solidFill>
                  <a:srgbClr val="FFFFFF"/>
                </a:solidFill>
              </a:rPr>
              <a:t>Built up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56C58106-7965-D0D7-C03B-64522BBBAF5F}"/>
              </a:ext>
            </a:extLst>
          </p:cNvPr>
          <p:cNvSpPr txBox="1">
            <a:spLocks/>
          </p:cNvSpPr>
          <p:nvPr/>
        </p:nvSpPr>
        <p:spPr>
          <a:xfrm>
            <a:off x="0" y="4463987"/>
            <a:ext cx="11374016" cy="118427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43000" indent="-1143000" algn="ctr">
              <a:buFont typeface="Arial" panose="020B0604020202020204" pitchFamily="34" charset="0"/>
              <a:buChar char="•"/>
            </a:pPr>
            <a:r>
              <a:rPr lang="en-US" sz="6000" b="1" dirty="0">
                <a:ln w="22225">
                  <a:solidFill>
                    <a:schemeClr val="tx1"/>
                  </a:solidFill>
                  <a:miter lim="800000"/>
                </a:ln>
                <a:solidFill>
                  <a:srgbClr val="FFFFFF"/>
                </a:solidFill>
              </a:rPr>
              <a:t>Strengthened</a:t>
            </a:r>
          </a:p>
        </p:txBody>
      </p:sp>
    </p:spTree>
    <p:extLst>
      <p:ext uri="{BB962C8B-B14F-4D97-AF65-F5344CB8AC3E}">
        <p14:creationId xmlns:p14="http://schemas.microsoft.com/office/powerpoint/2010/main" val="16509218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4D169D1-47A4-9F3A-1527-3D9FBC13A7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7001EDF-8307-5293-0DBA-838C657074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46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1097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A9CDAC-E447-1901-9D0D-04D3D16FB4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0B59AE7E-50E7-8773-9D31-328105F4B0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4EC8A5B-56D3-949C-8F08-EEC916A2B75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2" b="7812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44FBBDA0-517E-924D-3C8C-BC59C34D6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992" y="403905"/>
            <a:ext cx="11374016" cy="1266275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8000" b="1" dirty="0">
                <a:ln w="22225">
                  <a:solidFill>
                    <a:schemeClr val="tx1"/>
                  </a:solidFill>
                  <a:miter lim="800000"/>
                </a:ln>
                <a:solidFill>
                  <a:srgbClr val="FFFFFF"/>
                </a:solidFill>
              </a:rPr>
              <a:t>Therefore: </a:t>
            </a: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6F57B013-EB62-BD4A-60E2-67D418672A03}"/>
              </a:ext>
            </a:extLst>
          </p:cNvPr>
          <p:cNvSpPr txBox="1">
            <a:spLocks/>
          </p:cNvSpPr>
          <p:nvPr/>
        </p:nvSpPr>
        <p:spPr>
          <a:xfrm>
            <a:off x="0" y="1960850"/>
            <a:ext cx="11374016" cy="118427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43000" indent="-1143000" algn="ctr">
              <a:buFont typeface="Arial" panose="020B0604020202020204" pitchFamily="34" charset="0"/>
              <a:buChar char="•"/>
            </a:pPr>
            <a:r>
              <a:rPr lang="en-US" sz="8000" b="1" dirty="0">
                <a:ln w="22225">
                  <a:solidFill>
                    <a:schemeClr val="tx1"/>
                  </a:solidFill>
                  <a:miter lim="800000"/>
                </a:ln>
                <a:solidFill>
                  <a:srgbClr val="FFFFFF"/>
                </a:solidFill>
              </a:rPr>
              <a:t>Rejoice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819371E9-A57C-45FE-E5CB-71FE9C6DA38D}"/>
              </a:ext>
            </a:extLst>
          </p:cNvPr>
          <p:cNvSpPr txBox="1">
            <a:spLocks/>
          </p:cNvSpPr>
          <p:nvPr/>
        </p:nvSpPr>
        <p:spPr>
          <a:xfrm>
            <a:off x="-177282" y="3225147"/>
            <a:ext cx="11374016" cy="118427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43000" indent="-1143000" algn="ctr">
              <a:buFont typeface="Arial" panose="020B0604020202020204" pitchFamily="34" charset="0"/>
              <a:buChar char="•"/>
            </a:pPr>
            <a:r>
              <a:rPr lang="en-US" sz="8000" b="1" dirty="0">
                <a:ln w="22225">
                  <a:solidFill>
                    <a:schemeClr val="tx1"/>
                  </a:solidFill>
                  <a:miter lim="800000"/>
                </a:ln>
                <a:solidFill>
                  <a:srgbClr val="FFFFFF"/>
                </a:solidFill>
              </a:rPr>
              <a:t>Resist</a:t>
            </a:r>
          </a:p>
        </p:txBody>
      </p:sp>
    </p:spTree>
    <p:extLst>
      <p:ext uri="{BB962C8B-B14F-4D97-AF65-F5344CB8AC3E}">
        <p14:creationId xmlns:p14="http://schemas.microsoft.com/office/powerpoint/2010/main" val="4778848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8E703A-BC31-BF0E-FCD5-8F72462D73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A5D9D10-A894-DC9F-336A-63AAB2E44A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0CD136E-8FED-554E-7ABA-A409E55AF0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67" r="23298" b="1324"/>
          <a:stretch>
            <a:fillRect/>
          </a:stretch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7677400D-8EB1-B562-A996-D6B20D392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1988D73-4CA2-95C9-1F05-DEEC97F5F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0" y="1122363"/>
            <a:ext cx="5764199" cy="3204134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6600" b="1" dirty="0">
                <a:ln w="22225">
                  <a:solidFill>
                    <a:schemeClr val="tx1"/>
                  </a:solidFill>
                  <a:miter lim="800000"/>
                </a:ln>
                <a:solidFill>
                  <a:schemeClr val="bg1"/>
                </a:solidFill>
                <a:latin typeface="+mn-lt"/>
              </a:rPr>
              <a:t>Colossians 2:6-7</a:t>
            </a:r>
            <a:br>
              <a:rPr lang="en-US" sz="6600" b="1" dirty="0">
                <a:ln w="22225">
                  <a:solidFill>
                    <a:schemeClr val="tx1"/>
                  </a:solidFill>
                  <a:miter lim="800000"/>
                </a:ln>
                <a:solidFill>
                  <a:schemeClr val="bg1"/>
                </a:solidFill>
                <a:latin typeface="+mn-lt"/>
              </a:rPr>
            </a:br>
            <a:r>
              <a:rPr lang="en-US" sz="6600" b="1" dirty="0">
                <a:ln w="22225">
                  <a:solidFill>
                    <a:schemeClr val="tx1"/>
                  </a:solidFill>
                  <a:miter lim="800000"/>
                </a:ln>
                <a:solidFill>
                  <a:srgbClr val="FFFF00"/>
                </a:solidFill>
                <a:latin typeface="+mn-lt"/>
              </a:rPr>
              <a:t>The key to perseverance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57FEF79-23E3-BB64-37F0-0BDFEDE25B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307D295-1FA8-09E2-9D8E-725D9D92A7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85421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27482</TotalTime>
  <Words>65</Words>
  <Application>Microsoft Office PowerPoint</Application>
  <PresentationFormat>Widescreen</PresentationFormat>
  <Paragraphs>18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Aptos</vt:lpstr>
      <vt:lpstr>Arial</vt:lpstr>
      <vt:lpstr>Calibri</vt:lpstr>
      <vt:lpstr>Calibri Light</vt:lpstr>
      <vt:lpstr>Office Theme</vt:lpstr>
      <vt:lpstr>Colossians 2:6-7 The key to perseverance</vt:lpstr>
      <vt:lpstr>PowerPoint Presentation</vt:lpstr>
      <vt:lpstr>PowerPoint Presentation</vt:lpstr>
      <vt:lpstr>The way IN: </vt:lpstr>
      <vt:lpstr>PowerPoint Presentation</vt:lpstr>
      <vt:lpstr>The way ON: </vt:lpstr>
      <vt:lpstr>PowerPoint Presentation</vt:lpstr>
      <vt:lpstr>Therefore: </vt:lpstr>
      <vt:lpstr>Colossians 2:6-7 The key to perseverance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Going Global</dc:title>
  <dc:creator>Ed Mezzetti</dc:creator>
  <cp:lastModifiedBy>Kate Reamsnyder</cp:lastModifiedBy>
  <cp:revision>221</cp:revision>
  <dcterms:created xsi:type="dcterms:W3CDTF">2020-11-27T17:04:35Z</dcterms:created>
  <dcterms:modified xsi:type="dcterms:W3CDTF">2026-08-31T13:03:59Z</dcterms:modified>
</cp:coreProperties>
</file>